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125"/>
  </p:notesMasterIdLst>
  <p:sldIdLst>
    <p:sldId id="256" r:id="rId2"/>
    <p:sldId id="257" r:id="rId3"/>
    <p:sldId id="258" r:id="rId4"/>
    <p:sldId id="259" r:id="rId5"/>
    <p:sldId id="380" r:id="rId6"/>
    <p:sldId id="260" r:id="rId7"/>
    <p:sldId id="261" r:id="rId8"/>
    <p:sldId id="262" r:id="rId9"/>
    <p:sldId id="378" r:id="rId10"/>
    <p:sldId id="263" r:id="rId11"/>
    <p:sldId id="264" r:id="rId12"/>
    <p:sldId id="377" r:id="rId13"/>
    <p:sldId id="376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374" r:id="rId22"/>
    <p:sldId id="375" r:id="rId23"/>
    <p:sldId id="372" r:id="rId24"/>
    <p:sldId id="373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379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32" r:id="rId87"/>
    <p:sldId id="333" r:id="rId88"/>
    <p:sldId id="334" r:id="rId89"/>
    <p:sldId id="335" r:id="rId90"/>
    <p:sldId id="336" r:id="rId91"/>
    <p:sldId id="337" r:id="rId92"/>
    <p:sldId id="338" r:id="rId93"/>
    <p:sldId id="339" r:id="rId94"/>
    <p:sldId id="340" r:id="rId95"/>
    <p:sldId id="341" r:id="rId96"/>
    <p:sldId id="342" r:id="rId97"/>
    <p:sldId id="343" r:id="rId98"/>
    <p:sldId id="344" r:id="rId99"/>
    <p:sldId id="345" r:id="rId100"/>
    <p:sldId id="346" r:id="rId101"/>
    <p:sldId id="347" r:id="rId102"/>
    <p:sldId id="348" r:id="rId103"/>
    <p:sldId id="349" r:id="rId104"/>
    <p:sldId id="350" r:id="rId105"/>
    <p:sldId id="351" r:id="rId106"/>
    <p:sldId id="352" r:id="rId107"/>
    <p:sldId id="353" r:id="rId108"/>
    <p:sldId id="354" r:id="rId109"/>
    <p:sldId id="355" r:id="rId110"/>
    <p:sldId id="356" r:id="rId111"/>
    <p:sldId id="357" r:id="rId112"/>
    <p:sldId id="358" r:id="rId113"/>
    <p:sldId id="359" r:id="rId114"/>
    <p:sldId id="360" r:id="rId115"/>
    <p:sldId id="361" r:id="rId116"/>
    <p:sldId id="362" r:id="rId117"/>
    <p:sldId id="363" r:id="rId118"/>
    <p:sldId id="364" r:id="rId119"/>
    <p:sldId id="365" r:id="rId120"/>
    <p:sldId id="366" r:id="rId121"/>
    <p:sldId id="367" r:id="rId122"/>
    <p:sldId id="368" r:id="rId123"/>
    <p:sldId id="369" r:id="rId124"/>
  </p:sldIdLst>
  <p:sldSz cx="9144000" cy="5143500" type="screen16x9"/>
  <p:notesSz cx="6858000" cy="9144000"/>
  <p:embeddedFontLst>
    <p:embeddedFont>
      <p:font typeface="Garamond" panose="02020404030301010803" pitchFamily="18" charset="0"/>
      <p:regular r:id="rId126"/>
      <p:bold r:id="rId127"/>
      <p:italic r:id="rId128"/>
      <p:boldItalic r:id="rId129"/>
    </p:embeddedFont>
    <p:embeddedFont>
      <p:font typeface="Roboto" panose="02000000000000000000" pitchFamily="2" charset="0"/>
      <p:regular r:id="rId130"/>
      <p:bold r:id="rId131"/>
      <p:italic r:id="rId132"/>
      <p:boldItalic r:id="rId1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7">
          <p15:clr>
            <a:srgbClr val="9AA0A6"/>
          </p15:clr>
        </p15:guide>
        <p15:guide id="2" orient="horz" pos="454">
          <p15:clr>
            <a:srgbClr val="9AA0A6"/>
          </p15:clr>
        </p15:guide>
        <p15:guide id="3" pos="319">
          <p15:clr>
            <a:srgbClr val="9AA0A6"/>
          </p15:clr>
        </p15:guide>
        <p15:guide id="4" pos="5441">
          <p15:clr>
            <a:srgbClr val="9AA0A6"/>
          </p15:clr>
        </p15:guide>
        <p15:guide id="5" orient="horz" pos="3061">
          <p15:clr>
            <a:srgbClr val="9AA0A6"/>
          </p15:clr>
        </p15:guide>
        <p15:guide id="6" orient="horz" pos="587">
          <p15:clr>
            <a:srgbClr val="9AA0A6"/>
          </p15:clr>
        </p15:guide>
        <p15:guide id="7" orient="horz" pos="1416">
          <p15:clr>
            <a:srgbClr val="9AA0A6"/>
          </p15:clr>
        </p15:guide>
        <p15:guide id="8" orient="horz" pos="3240">
          <p15:clr>
            <a:srgbClr val="9AA0A6"/>
          </p15:clr>
        </p15:guide>
        <p15:guide id="9" orient="horz" pos="1824">
          <p15:clr>
            <a:srgbClr val="9AA0A6"/>
          </p15:clr>
        </p15:guide>
        <p15:guide id="10" orient="horz" pos="340">
          <p15:clr>
            <a:srgbClr val="9AA0A6"/>
          </p15:clr>
        </p15:guide>
        <p15:guide id="11" pos="4444">
          <p15:clr>
            <a:srgbClr val="9AA0A6"/>
          </p15:clr>
        </p15:guide>
        <p15:guide id="12" orient="horz" pos="1172">
          <p15:clr>
            <a:srgbClr val="9AA0A6"/>
          </p15:clr>
        </p15:guide>
        <p15:guide id="13" pos="4278">
          <p15:clr>
            <a:srgbClr val="9AA0A6"/>
          </p15:clr>
        </p15:guide>
        <p15:guide id="14" pos="4082">
          <p15:clr>
            <a:srgbClr val="9AA0A6"/>
          </p15:clr>
        </p15:guide>
        <p15:guide id="15" orient="horz" pos="175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55DE68-3217-4CAF-A162-59D7C650249D}" v="48" dt="2021-09-21T05:08:54.811"/>
  </p1510:revLst>
</p1510:revInfo>
</file>

<file path=ppt/tableStyles.xml><?xml version="1.0" encoding="utf-8"?>
<a:tblStyleLst xmlns:a="http://schemas.openxmlformats.org/drawingml/2006/main" def="{14C49830-E306-4EB5-9816-3B002F1262E7}">
  <a:tblStyle styleId="{14C49830-E306-4EB5-9816-3B002F1262E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DF82C98E-39BC-4CC9-AB00-951AA641C68B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TxStyle b="on" i="off"/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TxStyle b="on" i="off"/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3"/>
    <p:restoredTop sz="94674"/>
  </p:normalViewPr>
  <p:slideViewPr>
    <p:cSldViewPr snapToGrid="0">
      <p:cViewPr varScale="1">
        <p:scale>
          <a:sx n="115" d="100"/>
          <a:sy n="115" d="100"/>
        </p:scale>
        <p:origin x="634" y="72"/>
      </p:cViewPr>
      <p:guideLst>
        <p:guide orient="horz" pos="227"/>
        <p:guide orient="horz" pos="454"/>
        <p:guide pos="319"/>
        <p:guide pos="5441"/>
        <p:guide orient="horz" pos="3061"/>
        <p:guide orient="horz" pos="587"/>
        <p:guide orient="horz" pos="1416"/>
        <p:guide orient="horz" pos="3240"/>
        <p:guide orient="horz" pos="1824"/>
        <p:guide orient="horz" pos="340"/>
        <p:guide pos="4444"/>
        <p:guide orient="horz" pos="1172"/>
        <p:guide pos="4278"/>
        <p:guide pos="4082"/>
        <p:guide orient="horz" pos="17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microsoft.com/office/2016/11/relationships/changesInfo" Target="changesInfos/changesInfo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139" Type="http://schemas.microsoft.com/office/2015/10/relationships/revisionInfo" Target="revisionInfo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4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5.fntdata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6.fntdata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7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ghu Raman Bhattathirippad" userId="3124107035e67ed5" providerId="LiveId" clId="{2155DE68-3217-4CAF-A162-59D7C650249D}"/>
    <pc:docChg chg="undo custSel addSld modSld">
      <pc:chgData name="Raghu Raman Bhattathirippad" userId="3124107035e67ed5" providerId="LiveId" clId="{2155DE68-3217-4CAF-A162-59D7C650249D}" dt="2021-09-21T05:17:28.901" v="1133" actId="20577"/>
      <pc:docMkLst>
        <pc:docMk/>
      </pc:docMkLst>
      <pc:sldChg chg="addSp delSp modSp add mod">
        <pc:chgData name="Raghu Raman Bhattathirippad" userId="3124107035e67ed5" providerId="LiveId" clId="{2155DE68-3217-4CAF-A162-59D7C650249D}" dt="2021-09-21T04:23:51.225" v="171" actId="20577"/>
        <pc:sldMkLst>
          <pc:docMk/>
          <pc:sldMk cId="2604426611" sldId="370"/>
        </pc:sldMkLst>
        <pc:spChg chg="add mod">
          <ac:chgData name="Raghu Raman Bhattathirippad" userId="3124107035e67ed5" providerId="LiveId" clId="{2155DE68-3217-4CAF-A162-59D7C650249D}" dt="2021-09-21T04:19:31.473" v="14" actId="20577"/>
          <ac:spMkLst>
            <pc:docMk/>
            <pc:sldMk cId="2604426611" sldId="370"/>
            <ac:spMk id="2" creationId="{88128935-5780-43F0-8D1C-72906E8DC8DA}"/>
          </ac:spMkLst>
        </pc:spChg>
        <pc:spChg chg="add mod">
          <ac:chgData name="Raghu Raman Bhattathirippad" userId="3124107035e67ed5" providerId="LiveId" clId="{2155DE68-3217-4CAF-A162-59D7C650249D}" dt="2021-09-21T04:21:33.317" v="64" actId="20577"/>
          <ac:spMkLst>
            <pc:docMk/>
            <pc:sldMk cId="2604426611" sldId="370"/>
            <ac:spMk id="3" creationId="{67D8436C-12C6-412B-9D01-E51B29ECA3A3}"/>
          </ac:spMkLst>
        </pc:spChg>
        <pc:spChg chg="add mod">
          <ac:chgData name="Raghu Raman Bhattathirippad" userId="3124107035e67ed5" providerId="LiveId" clId="{2155DE68-3217-4CAF-A162-59D7C650249D}" dt="2021-09-21T04:21:45.287" v="84" actId="20577"/>
          <ac:spMkLst>
            <pc:docMk/>
            <pc:sldMk cId="2604426611" sldId="370"/>
            <ac:spMk id="5" creationId="{E830CEE4-7E3B-4FA7-8D9B-4720D35FC9E0}"/>
          </ac:spMkLst>
        </pc:spChg>
        <pc:spChg chg="add mod">
          <ac:chgData name="Raghu Raman Bhattathirippad" userId="3124107035e67ed5" providerId="LiveId" clId="{2155DE68-3217-4CAF-A162-59D7C650249D}" dt="2021-09-21T04:23:02.818" v="126" actId="20577"/>
          <ac:spMkLst>
            <pc:docMk/>
            <pc:sldMk cId="2604426611" sldId="370"/>
            <ac:spMk id="6" creationId="{6C1D1BB9-44F5-4218-8C95-1634EEB1F460}"/>
          </ac:spMkLst>
        </pc:spChg>
        <pc:spChg chg="add mod">
          <ac:chgData name="Raghu Raman Bhattathirippad" userId="3124107035e67ed5" providerId="LiveId" clId="{2155DE68-3217-4CAF-A162-59D7C650249D}" dt="2021-09-21T04:19:50.314" v="21" actId="20577"/>
          <ac:spMkLst>
            <pc:docMk/>
            <pc:sldMk cId="2604426611" sldId="370"/>
            <ac:spMk id="7" creationId="{6D4CF9AF-4FAE-4C93-A3FB-DC5558F04AB1}"/>
          </ac:spMkLst>
        </pc:spChg>
        <pc:spChg chg="add mod">
          <ac:chgData name="Raghu Raman Bhattathirippad" userId="3124107035e67ed5" providerId="LiveId" clId="{2155DE68-3217-4CAF-A162-59D7C650249D}" dt="2021-09-21T04:20:28.068" v="47" actId="1076"/>
          <ac:spMkLst>
            <pc:docMk/>
            <pc:sldMk cId="2604426611" sldId="370"/>
            <ac:spMk id="8" creationId="{EE357848-BB61-4A66-BE11-91A9184DD115}"/>
          </ac:spMkLst>
        </pc:spChg>
        <pc:spChg chg="add mod">
          <ac:chgData name="Raghu Raman Bhattathirippad" userId="3124107035e67ed5" providerId="LiveId" clId="{2155DE68-3217-4CAF-A162-59D7C650249D}" dt="2021-09-21T04:20:32.212" v="48" actId="1076"/>
          <ac:spMkLst>
            <pc:docMk/>
            <pc:sldMk cId="2604426611" sldId="370"/>
            <ac:spMk id="9" creationId="{0CD1E505-13D2-4223-85D3-E6A9B95E8032}"/>
          </ac:spMkLst>
        </pc:spChg>
        <pc:spChg chg="add mod">
          <ac:chgData name="Raghu Raman Bhattathirippad" userId="3124107035e67ed5" providerId="LiveId" clId="{2155DE68-3217-4CAF-A162-59D7C650249D}" dt="2021-09-21T04:21:59.157" v="91" actId="20577"/>
          <ac:spMkLst>
            <pc:docMk/>
            <pc:sldMk cId="2604426611" sldId="370"/>
            <ac:spMk id="11" creationId="{8414D7CD-D1A6-450C-A126-FE475D481B47}"/>
          </ac:spMkLst>
        </pc:spChg>
        <pc:spChg chg="add mod">
          <ac:chgData name="Raghu Raman Bhattathirippad" userId="3124107035e67ed5" providerId="LiveId" clId="{2155DE68-3217-4CAF-A162-59D7C650249D}" dt="2021-09-21T04:22:07.067" v="93" actId="1076"/>
          <ac:spMkLst>
            <pc:docMk/>
            <pc:sldMk cId="2604426611" sldId="370"/>
            <ac:spMk id="12" creationId="{31FFD4E3-6044-453A-9213-BF1C286E7093}"/>
          </ac:spMkLst>
        </pc:spChg>
        <pc:spChg chg="add mod">
          <ac:chgData name="Raghu Raman Bhattathirippad" userId="3124107035e67ed5" providerId="LiveId" clId="{2155DE68-3217-4CAF-A162-59D7C650249D}" dt="2021-09-21T04:22:45.652" v="106" actId="20577"/>
          <ac:spMkLst>
            <pc:docMk/>
            <pc:sldMk cId="2604426611" sldId="370"/>
            <ac:spMk id="13" creationId="{9EAC137D-2C26-42FD-B0CD-06495CF1C2D6}"/>
          </ac:spMkLst>
        </pc:spChg>
        <pc:spChg chg="add mod">
          <ac:chgData name="Raghu Raman Bhattathirippad" userId="3124107035e67ed5" providerId="LiveId" clId="{2155DE68-3217-4CAF-A162-59D7C650249D}" dt="2021-09-21T04:23:25.269" v="157" actId="20577"/>
          <ac:spMkLst>
            <pc:docMk/>
            <pc:sldMk cId="2604426611" sldId="370"/>
            <ac:spMk id="14" creationId="{CDF4787D-E418-499D-AEE8-76DA2FBCFF64}"/>
          </ac:spMkLst>
        </pc:spChg>
        <pc:spChg chg="add mod">
          <ac:chgData name="Raghu Raman Bhattathirippad" userId="3124107035e67ed5" providerId="LiveId" clId="{2155DE68-3217-4CAF-A162-59D7C650249D}" dt="2021-09-21T04:23:36.278" v="159" actId="1076"/>
          <ac:spMkLst>
            <pc:docMk/>
            <pc:sldMk cId="2604426611" sldId="370"/>
            <ac:spMk id="15" creationId="{34BAE912-AC9E-4EF0-B57D-CBD6FF8AFDC6}"/>
          </ac:spMkLst>
        </pc:spChg>
        <pc:spChg chg="add mod">
          <ac:chgData name="Raghu Raman Bhattathirippad" userId="3124107035e67ed5" providerId="LiveId" clId="{2155DE68-3217-4CAF-A162-59D7C650249D}" dt="2021-09-21T04:23:51.225" v="171" actId="20577"/>
          <ac:spMkLst>
            <pc:docMk/>
            <pc:sldMk cId="2604426611" sldId="370"/>
            <ac:spMk id="16" creationId="{DA6B83DD-18D4-4229-ACF9-2BBA6FE3CB82}"/>
          </ac:spMkLst>
        </pc:spChg>
        <pc:spChg chg="del">
          <ac:chgData name="Raghu Raman Bhattathirippad" userId="3124107035e67ed5" providerId="LiveId" clId="{2155DE68-3217-4CAF-A162-59D7C650249D}" dt="2021-09-21T04:18:39.405" v="2" actId="478"/>
          <ac:spMkLst>
            <pc:docMk/>
            <pc:sldMk cId="2604426611" sldId="370"/>
            <ac:spMk id="184" creationId="{00000000-0000-0000-0000-000000000000}"/>
          </ac:spMkLst>
        </pc:spChg>
        <pc:spChg chg="del">
          <ac:chgData name="Raghu Raman Bhattathirippad" userId="3124107035e67ed5" providerId="LiveId" clId="{2155DE68-3217-4CAF-A162-59D7C650249D}" dt="2021-09-21T04:18:36.038" v="1" actId="478"/>
          <ac:spMkLst>
            <pc:docMk/>
            <pc:sldMk cId="2604426611" sldId="370"/>
            <ac:spMk id="185" creationId="{00000000-0000-0000-0000-000000000000}"/>
          </ac:spMkLst>
        </pc:spChg>
      </pc:sldChg>
      <pc:sldChg chg="addSp delSp modSp add mod">
        <pc:chgData name="Raghu Raman Bhattathirippad" userId="3124107035e67ed5" providerId="LiveId" clId="{2155DE68-3217-4CAF-A162-59D7C650249D}" dt="2021-09-21T04:30:57.003" v="285" actId="14100"/>
        <pc:sldMkLst>
          <pc:docMk/>
          <pc:sldMk cId="3436545712" sldId="371"/>
        </pc:sldMkLst>
        <pc:spChg chg="mod">
          <ac:chgData name="Raghu Raman Bhattathirippad" userId="3124107035e67ed5" providerId="LiveId" clId="{2155DE68-3217-4CAF-A162-59D7C650249D}" dt="2021-09-21T04:26:01.576" v="179" actId="1076"/>
          <ac:spMkLst>
            <pc:docMk/>
            <pc:sldMk cId="3436545712" sldId="371"/>
            <ac:spMk id="2" creationId="{88128935-5780-43F0-8D1C-72906E8DC8DA}"/>
          </ac:spMkLst>
        </pc:spChg>
        <pc:spChg chg="del">
          <ac:chgData name="Raghu Raman Bhattathirippad" userId="3124107035e67ed5" providerId="LiveId" clId="{2155DE68-3217-4CAF-A162-59D7C650249D}" dt="2021-09-21T04:25:54.785" v="178" actId="478"/>
          <ac:spMkLst>
            <pc:docMk/>
            <pc:sldMk cId="3436545712" sldId="371"/>
            <ac:spMk id="3" creationId="{67D8436C-12C6-412B-9D01-E51B29ECA3A3}"/>
          </ac:spMkLst>
        </pc:spChg>
        <pc:spChg chg="add mod">
          <ac:chgData name="Raghu Raman Bhattathirippad" userId="3124107035e67ed5" providerId="LiveId" clId="{2155DE68-3217-4CAF-A162-59D7C650249D}" dt="2021-09-21T04:26:51.655" v="187" actId="20577"/>
          <ac:spMkLst>
            <pc:docMk/>
            <pc:sldMk cId="3436545712" sldId="371"/>
            <ac:spMk id="4" creationId="{9D68761B-0D91-4E90-B7FC-C6F7CAABC9DD}"/>
          </ac:spMkLst>
        </pc:spChg>
        <pc:spChg chg="del">
          <ac:chgData name="Raghu Raman Bhattathirippad" userId="3124107035e67ed5" providerId="LiveId" clId="{2155DE68-3217-4CAF-A162-59D7C650249D}" dt="2021-09-21T04:25:50.478" v="177" actId="478"/>
          <ac:spMkLst>
            <pc:docMk/>
            <pc:sldMk cId="3436545712" sldId="371"/>
            <ac:spMk id="5" creationId="{E830CEE4-7E3B-4FA7-8D9B-4720D35FC9E0}"/>
          </ac:spMkLst>
        </pc:spChg>
        <pc:spChg chg="del">
          <ac:chgData name="Raghu Raman Bhattathirippad" userId="3124107035e67ed5" providerId="LiveId" clId="{2155DE68-3217-4CAF-A162-59D7C650249D}" dt="2021-09-21T04:25:46.244" v="175" actId="478"/>
          <ac:spMkLst>
            <pc:docMk/>
            <pc:sldMk cId="3436545712" sldId="371"/>
            <ac:spMk id="6" creationId="{6C1D1BB9-44F5-4218-8C95-1634EEB1F460}"/>
          </ac:spMkLst>
        </pc:spChg>
        <pc:spChg chg="mod">
          <ac:chgData name="Raghu Raman Bhattathirippad" userId="3124107035e67ed5" providerId="LiveId" clId="{2155DE68-3217-4CAF-A162-59D7C650249D}" dt="2021-09-21T04:26:01.576" v="179" actId="1076"/>
          <ac:spMkLst>
            <pc:docMk/>
            <pc:sldMk cId="3436545712" sldId="371"/>
            <ac:spMk id="7" creationId="{6D4CF9AF-4FAE-4C93-A3FB-DC5558F04AB1}"/>
          </ac:spMkLst>
        </pc:spChg>
        <pc:spChg chg="mod">
          <ac:chgData name="Raghu Raman Bhattathirippad" userId="3124107035e67ed5" providerId="LiveId" clId="{2155DE68-3217-4CAF-A162-59D7C650249D}" dt="2021-09-21T04:26:01.576" v="179" actId="1076"/>
          <ac:spMkLst>
            <pc:docMk/>
            <pc:sldMk cId="3436545712" sldId="371"/>
            <ac:spMk id="8" creationId="{EE357848-BB61-4A66-BE11-91A9184DD115}"/>
          </ac:spMkLst>
        </pc:spChg>
        <pc:spChg chg="mod">
          <ac:chgData name="Raghu Raman Bhattathirippad" userId="3124107035e67ed5" providerId="LiveId" clId="{2155DE68-3217-4CAF-A162-59D7C650249D}" dt="2021-09-21T04:26:32.970" v="180" actId="1076"/>
          <ac:spMkLst>
            <pc:docMk/>
            <pc:sldMk cId="3436545712" sldId="371"/>
            <ac:spMk id="9" creationId="{0CD1E505-13D2-4223-85D3-E6A9B95E8032}"/>
          </ac:spMkLst>
        </pc:spChg>
        <pc:spChg chg="add mod">
          <ac:chgData name="Raghu Raman Bhattathirippad" userId="3124107035e67ed5" providerId="LiveId" clId="{2155DE68-3217-4CAF-A162-59D7C650249D}" dt="2021-09-21T04:27:49.530" v="209" actId="20577"/>
          <ac:spMkLst>
            <pc:docMk/>
            <pc:sldMk cId="3436545712" sldId="371"/>
            <ac:spMk id="10" creationId="{BFE3681A-F2E4-410A-98BB-B7D3E89F10EB}"/>
          </ac:spMkLst>
        </pc:spChg>
        <pc:spChg chg="del">
          <ac:chgData name="Raghu Raman Bhattathirippad" userId="3124107035e67ed5" providerId="LiveId" clId="{2155DE68-3217-4CAF-A162-59D7C650249D}" dt="2021-09-21T04:25:48.289" v="176" actId="478"/>
          <ac:spMkLst>
            <pc:docMk/>
            <pc:sldMk cId="3436545712" sldId="371"/>
            <ac:spMk id="11" creationId="{8414D7CD-D1A6-450C-A126-FE475D481B47}"/>
          </ac:spMkLst>
        </pc:spChg>
        <pc:spChg chg="del">
          <ac:chgData name="Raghu Raman Bhattathirippad" userId="3124107035e67ed5" providerId="LiveId" clId="{2155DE68-3217-4CAF-A162-59D7C650249D}" dt="2021-09-21T04:25:39.447" v="173" actId="478"/>
          <ac:spMkLst>
            <pc:docMk/>
            <pc:sldMk cId="3436545712" sldId="371"/>
            <ac:spMk id="12" creationId="{31FFD4E3-6044-453A-9213-BF1C286E7093}"/>
          </ac:spMkLst>
        </pc:spChg>
        <pc:spChg chg="del">
          <ac:chgData name="Raghu Raman Bhattathirippad" userId="3124107035e67ed5" providerId="LiveId" clId="{2155DE68-3217-4CAF-A162-59D7C650249D}" dt="2021-09-21T04:25:39.447" v="173" actId="478"/>
          <ac:spMkLst>
            <pc:docMk/>
            <pc:sldMk cId="3436545712" sldId="371"/>
            <ac:spMk id="13" creationId="{9EAC137D-2C26-42FD-B0CD-06495CF1C2D6}"/>
          </ac:spMkLst>
        </pc:spChg>
        <pc:spChg chg="del">
          <ac:chgData name="Raghu Raman Bhattathirippad" userId="3124107035e67ed5" providerId="LiveId" clId="{2155DE68-3217-4CAF-A162-59D7C650249D}" dt="2021-09-21T04:25:44.205" v="174" actId="478"/>
          <ac:spMkLst>
            <pc:docMk/>
            <pc:sldMk cId="3436545712" sldId="371"/>
            <ac:spMk id="14" creationId="{CDF4787D-E418-499D-AEE8-76DA2FBCFF64}"/>
          </ac:spMkLst>
        </pc:spChg>
        <pc:spChg chg="del">
          <ac:chgData name="Raghu Raman Bhattathirippad" userId="3124107035e67ed5" providerId="LiveId" clId="{2155DE68-3217-4CAF-A162-59D7C650249D}" dt="2021-09-21T04:25:39.447" v="173" actId="478"/>
          <ac:spMkLst>
            <pc:docMk/>
            <pc:sldMk cId="3436545712" sldId="371"/>
            <ac:spMk id="15" creationId="{34BAE912-AC9E-4EF0-B57D-CBD6FF8AFDC6}"/>
          </ac:spMkLst>
        </pc:spChg>
        <pc:spChg chg="del">
          <ac:chgData name="Raghu Raman Bhattathirippad" userId="3124107035e67ed5" providerId="LiveId" clId="{2155DE68-3217-4CAF-A162-59D7C650249D}" dt="2021-09-21T04:25:39.447" v="173" actId="478"/>
          <ac:spMkLst>
            <pc:docMk/>
            <pc:sldMk cId="3436545712" sldId="371"/>
            <ac:spMk id="16" creationId="{DA6B83DD-18D4-4229-ACF9-2BBA6FE3CB82}"/>
          </ac:spMkLst>
        </pc:spChg>
        <pc:spChg chg="add mod">
          <ac:chgData name="Raghu Raman Bhattathirippad" userId="3124107035e67ed5" providerId="LiveId" clId="{2155DE68-3217-4CAF-A162-59D7C650249D}" dt="2021-09-21T04:27:29.699" v="195" actId="20577"/>
          <ac:spMkLst>
            <pc:docMk/>
            <pc:sldMk cId="3436545712" sldId="371"/>
            <ac:spMk id="17" creationId="{86AC0401-9F8F-4B38-BBC1-55BF18A04F91}"/>
          </ac:spMkLst>
        </pc:spChg>
        <pc:spChg chg="add mod">
          <ac:chgData name="Raghu Raman Bhattathirippad" userId="3124107035e67ed5" providerId="LiveId" clId="{2155DE68-3217-4CAF-A162-59D7C650249D}" dt="2021-09-21T04:28:10.695" v="235" actId="20577"/>
          <ac:spMkLst>
            <pc:docMk/>
            <pc:sldMk cId="3436545712" sldId="371"/>
            <ac:spMk id="18" creationId="{4E4AF872-E0F1-4EBE-8385-4DEB4BC5F9A6}"/>
          </ac:spMkLst>
        </pc:spChg>
        <pc:spChg chg="add mod">
          <ac:chgData name="Raghu Raman Bhattathirippad" userId="3124107035e67ed5" providerId="LiveId" clId="{2155DE68-3217-4CAF-A162-59D7C650249D}" dt="2021-09-21T04:28:29.150" v="240" actId="20577"/>
          <ac:spMkLst>
            <pc:docMk/>
            <pc:sldMk cId="3436545712" sldId="371"/>
            <ac:spMk id="19" creationId="{EACF623D-EF28-42D8-AB77-D2057F1165A3}"/>
          </ac:spMkLst>
        </pc:spChg>
        <pc:spChg chg="add mod">
          <ac:chgData name="Raghu Raman Bhattathirippad" userId="3124107035e67ed5" providerId="LiveId" clId="{2155DE68-3217-4CAF-A162-59D7C650249D}" dt="2021-09-21T04:28:47.859" v="254" actId="14100"/>
          <ac:spMkLst>
            <pc:docMk/>
            <pc:sldMk cId="3436545712" sldId="371"/>
            <ac:spMk id="20" creationId="{BE7804A6-0E17-461B-9170-E6360E6801C7}"/>
          </ac:spMkLst>
        </pc:spChg>
        <pc:spChg chg="add del mod">
          <ac:chgData name="Raghu Raman Bhattathirippad" userId="3124107035e67ed5" providerId="LiveId" clId="{2155DE68-3217-4CAF-A162-59D7C650249D}" dt="2021-09-21T04:29:24.938" v="260" actId="478"/>
          <ac:spMkLst>
            <pc:docMk/>
            <pc:sldMk cId="3436545712" sldId="371"/>
            <ac:spMk id="21" creationId="{72028B70-BA57-4601-8A4E-F9ED18AD03B0}"/>
          </ac:spMkLst>
        </pc:spChg>
        <pc:cxnChg chg="add mod">
          <ac:chgData name="Raghu Raman Bhattathirippad" userId="3124107035e67ed5" providerId="LiveId" clId="{2155DE68-3217-4CAF-A162-59D7C650249D}" dt="2021-09-21T04:29:40.398" v="262" actId="13822"/>
          <ac:cxnSpMkLst>
            <pc:docMk/>
            <pc:sldMk cId="3436545712" sldId="371"/>
            <ac:cxnSpMk id="23" creationId="{112F57D1-E021-4E68-9AC4-CA7C55A71B49}"/>
          </ac:cxnSpMkLst>
        </pc:cxnChg>
        <pc:cxnChg chg="add mod">
          <ac:chgData name="Raghu Raman Bhattathirippad" userId="3124107035e67ed5" providerId="LiveId" clId="{2155DE68-3217-4CAF-A162-59D7C650249D}" dt="2021-09-21T04:30:01.223" v="268" actId="1076"/>
          <ac:cxnSpMkLst>
            <pc:docMk/>
            <pc:sldMk cId="3436545712" sldId="371"/>
            <ac:cxnSpMk id="24" creationId="{D547BA4B-29AD-4143-83CD-268CD571DD11}"/>
          </ac:cxnSpMkLst>
        </pc:cxnChg>
        <pc:cxnChg chg="add mod">
          <ac:chgData name="Raghu Raman Bhattathirippad" userId="3124107035e67ed5" providerId="LiveId" clId="{2155DE68-3217-4CAF-A162-59D7C650249D}" dt="2021-09-21T04:30:17.448" v="273" actId="14100"/>
          <ac:cxnSpMkLst>
            <pc:docMk/>
            <pc:sldMk cId="3436545712" sldId="371"/>
            <ac:cxnSpMk id="27" creationId="{832D2395-6819-4417-8B28-6C886B1209F1}"/>
          </ac:cxnSpMkLst>
        </pc:cxnChg>
        <pc:cxnChg chg="add mod">
          <ac:chgData name="Raghu Raman Bhattathirippad" userId="3124107035e67ed5" providerId="LiveId" clId="{2155DE68-3217-4CAF-A162-59D7C650249D}" dt="2021-09-21T04:30:34.676" v="278" actId="14100"/>
          <ac:cxnSpMkLst>
            <pc:docMk/>
            <pc:sldMk cId="3436545712" sldId="371"/>
            <ac:cxnSpMk id="30" creationId="{EF9634CC-C419-421C-956B-8CB2F6242C9A}"/>
          </ac:cxnSpMkLst>
        </pc:cxnChg>
        <pc:cxnChg chg="add mod">
          <ac:chgData name="Raghu Raman Bhattathirippad" userId="3124107035e67ed5" providerId="LiveId" clId="{2155DE68-3217-4CAF-A162-59D7C650249D}" dt="2021-09-21T04:30:45.985" v="281" actId="14100"/>
          <ac:cxnSpMkLst>
            <pc:docMk/>
            <pc:sldMk cId="3436545712" sldId="371"/>
            <ac:cxnSpMk id="33" creationId="{7F3356E6-803F-480C-8252-10BCBF737F2F}"/>
          </ac:cxnSpMkLst>
        </pc:cxnChg>
        <pc:cxnChg chg="add mod">
          <ac:chgData name="Raghu Raman Bhattathirippad" userId="3124107035e67ed5" providerId="LiveId" clId="{2155DE68-3217-4CAF-A162-59D7C650249D}" dt="2021-09-21T04:30:57.003" v="285" actId="14100"/>
          <ac:cxnSpMkLst>
            <pc:docMk/>
            <pc:sldMk cId="3436545712" sldId="371"/>
            <ac:cxnSpMk id="35" creationId="{9FE404C8-3E84-4446-B9D4-2EE0F382E589}"/>
          </ac:cxnSpMkLst>
        </pc:cxnChg>
      </pc:sldChg>
      <pc:sldChg chg="addSp delSp modSp add mod">
        <pc:chgData name="Raghu Raman Bhattathirippad" userId="3124107035e67ed5" providerId="LiveId" clId="{2155DE68-3217-4CAF-A162-59D7C650249D}" dt="2021-09-21T05:03:24.867" v="634" actId="1076"/>
        <pc:sldMkLst>
          <pc:docMk/>
          <pc:sldMk cId="3476892168" sldId="372"/>
        </pc:sldMkLst>
        <pc:spChg chg="add mod">
          <ac:chgData name="Raghu Raman Bhattathirippad" userId="3124107035e67ed5" providerId="LiveId" clId="{2155DE68-3217-4CAF-A162-59D7C650249D}" dt="2021-09-21T04:52:40.328" v="475" actId="1076"/>
          <ac:spMkLst>
            <pc:docMk/>
            <pc:sldMk cId="3476892168" sldId="372"/>
            <ac:spMk id="2" creationId="{43276B05-CF3F-4A3E-8BF2-38E5AB8FDB95}"/>
          </ac:spMkLst>
        </pc:spChg>
        <pc:spChg chg="add mod">
          <ac:chgData name="Raghu Raman Bhattathirippad" userId="3124107035e67ed5" providerId="LiveId" clId="{2155DE68-3217-4CAF-A162-59D7C650249D}" dt="2021-09-21T04:52:40.328" v="475" actId="1076"/>
          <ac:spMkLst>
            <pc:docMk/>
            <pc:sldMk cId="3476892168" sldId="372"/>
            <ac:spMk id="3" creationId="{E81A34F4-951F-43AB-9C77-A1BCC179D015}"/>
          </ac:spMkLst>
        </pc:spChg>
        <pc:spChg chg="add mod">
          <ac:chgData name="Raghu Raman Bhattathirippad" userId="3124107035e67ed5" providerId="LiveId" clId="{2155DE68-3217-4CAF-A162-59D7C650249D}" dt="2021-09-21T04:50:19.598" v="372" actId="1076"/>
          <ac:spMkLst>
            <pc:docMk/>
            <pc:sldMk cId="3476892168" sldId="372"/>
            <ac:spMk id="4" creationId="{9489951C-5C9D-4B76-9A7E-26BB4E288D54}"/>
          </ac:spMkLst>
        </pc:spChg>
        <pc:spChg chg="add mod">
          <ac:chgData name="Raghu Raman Bhattathirippad" userId="3124107035e67ed5" providerId="LiveId" clId="{2155DE68-3217-4CAF-A162-59D7C650249D}" dt="2021-09-21T04:52:11.155" v="472" actId="14100"/>
          <ac:spMkLst>
            <pc:docMk/>
            <pc:sldMk cId="3476892168" sldId="372"/>
            <ac:spMk id="5" creationId="{A47A32AB-05D6-47E9-AE76-85A697D13EF3}"/>
          </ac:spMkLst>
        </pc:spChg>
        <pc:spChg chg="add mod">
          <ac:chgData name="Raghu Raman Bhattathirippad" userId="3124107035e67ed5" providerId="LiveId" clId="{2155DE68-3217-4CAF-A162-59D7C650249D}" dt="2021-09-21T04:52:07.318" v="471" actId="14100"/>
          <ac:spMkLst>
            <pc:docMk/>
            <pc:sldMk cId="3476892168" sldId="372"/>
            <ac:spMk id="6" creationId="{326623A8-5775-490B-97CF-E974CEEB3332}"/>
          </ac:spMkLst>
        </pc:spChg>
        <pc:spChg chg="add mod">
          <ac:chgData name="Raghu Raman Bhattathirippad" userId="3124107035e67ed5" providerId="LiveId" clId="{2155DE68-3217-4CAF-A162-59D7C650249D}" dt="2021-09-21T04:46:55.738" v="314" actId="20577"/>
          <ac:spMkLst>
            <pc:docMk/>
            <pc:sldMk cId="3476892168" sldId="372"/>
            <ac:spMk id="8" creationId="{9DFACF23-EFC5-4779-A888-38D9B812F50D}"/>
          </ac:spMkLst>
        </pc:spChg>
        <pc:spChg chg="add mod">
          <ac:chgData name="Raghu Raman Bhattathirippad" userId="3124107035e67ed5" providerId="LiveId" clId="{2155DE68-3217-4CAF-A162-59D7C650249D}" dt="2021-09-21T04:46:49.255" v="311" actId="20577"/>
          <ac:spMkLst>
            <pc:docMk/>
            <pc:sldMk cId="3476892168" sldId="372"/>
            <ac:spMk id="9" creationId="{E1BC28D5-FDD7-4862-8252-82BA99A89865}"/>
          </ac:spMkLst>
        </pc:spChg>
        <pc:spChg chg="add mod">
          <ac:chgData name="Raghu Raman Bhattathirippad" userId="3124107035e67ed5" providerId="LiveId" clId="{2155DE68-3217-4CAF-A162-59D7C650249D}" dt="2021-09-21T04:50:19.598" v="372" actId="1076"/>
          <ac:spMkLst>
            <pc:docMk/>
            <pc:sldMk cId="3476892168" sldId="372"/>
            <ac:spMk id="11" creationId="{7F863F4A-6469-4673-A1FA-0689CB6D1AC8}"/>
          </ac:spMkLst>
        </pc:spChg>
        <pc:spChg chg="add mod">
          <ac:chgData name="Raghu Raman Bhattathirippad" userId="3124107035e67ed5" providerId="LiveId" clId="{2155DE68-3217-4CAF-A162-59D7C650249D}" dt="2021-09-21T04:53:27.916" v="507" actId="20577"/>
          <ac:spMkLst>
            <pc:docMk/>
            <pc:sldMk cId="3476892168" sldId="372"/>
            <ac:spMk id="12" creationId="{70C224A0-98A5-4686-83E7-1E0ACE9414D9}"/>
          </ac:spMkLst>
        </pc:spChg>
        <pc:spChg chg="add mod ord">
          <ac:chgData name="Raghu Raman Bhattathirippad" userId="3124107035e67ed5" providerId="LiveId" clId="{2155DE68-3217-4CAF-A162-59D7C650249D}" dt="2021-09-21T05:03:24.867" v="634" actId="1076"/>
          <ac:spMkLst>
            <pc:docMk/>
            <pc:sldMk cId="3476892168" sldId="372"/>
            <ac:spMk id="14" creationId="{530489EF-A553-4695-AF99-E4DF1AD06B6C}"/>
          </ac:spMkLst>
        </pc:spChg>
        <pc:spChg chg="add mod ord">
          <ac:chgData name="Raghu Raman Bhattathirippad" userId="3124107035e67ed5" providerId="LiveId" clId="{2155DE68-3217-4CAF-A162-59D7C650249D}" dt="2021-09-21T05:00:51.060" v="630" actId="1076"/>
          <ac:spMkLst>
            <pc:docMk/>
            <pc:sldMk cId="3476892168" sldId="372"/>
            <ac:spMk id="15" creationId="{B47D8728-542B-41A1-A09A-41E65DE581ED}"/>
          </ac:spMkLst>
        </pc:spChg>
        <pc:spChg chg="add mod ord">
          <ac:chgData name="Raghu Raman Bhattathirippad" userId="3124107035e67ed5" providerId="LiveId" clId="{2155DE68-3217-4CAF-A162-59D7C650249D}" dt="2021-09-21T05:00:56.558" v="632" actId="1076"/>
          <ac:spMkLst>
            <pc:docMk/>
            <pc:sldMk cId="3476892168" sldId="372"/>
            <ac:spMk id="16" creationId="{5507B440-D93E-4D34-B787-73BF71879481}"/>
          </ac:spMkLst>
        </pc:spChg>
        <pc:spChg chg="add mod ord">
          <ac:chgData name="Raghu Raman Bhattathirippad" userId="3124107035e67ed5" providerId="LiveId" clId="{2155DE68-3217-4CAF-A162-59D7C650249D}" dt="2021-09-21T05:00:46.447" v="628" actId="1076"/>
          <ac:spMkLst>
            <pc:docMk/>
            <pc:sldMk cId="3476892168" sldId="372"/>
            <ac:spMk id="17" creationId="{A296CC54-D16F-4D69-B521-632EC815AD29}"/>
          </ac:spMkLst>
        </pc:spChg>
        <pc:spChg chg="add mod ord">
          <ac:chgData name="Raghu Raman Bhattathirippad" userId="3124107035e67ed5" providerId="LiveId" clId="{2155DE68-3217-4CAF-A162-59D7C650249D}" dt="2021-09-21T05:00:48.664" v="629" actId="1076"/>
          <ac:spMkLst>
            <pc:docMk/>
            <pc:sldMk cId="3476892168" sldId="372"/>
            <ac:spMk id="18" creationId="{EBC3696E-6EFC-43F4-BAE2-155F8727999F}"/>
          </ac:spMkLst>
        </pc:spChg>
        <pc:spChg chg="add mod ord">
          <ac:chgData name="Raghu Raman Bhattathirippad" userId="3124107035e67ed5" providerId="LiveId" clId="{2155DE68-3217-4CAF-A162-59D7C650249D}" dt="2021-09-21T05:00:54.533" v="631" actId="1076"/>
          <ac:spMkLst>
            <pc:docMk/>
            <pc:sldMk cId="3476892168" sldId="372"/>
            <ac:spMk id="19" creationId="{AEBA1DC3-E84B-4933-AEFB-3C839FEAC9BB}"/>
          </ac:spMkLst>
        </pc:spChg>
        <pc:spChg chg="add mod">
          <ac:chgData name="Raghu Raman Bhattathirippad" userId="3124107035e67ed5" providerId="LiveId" clId="{2155DE68-3217-4CAF-A162-59D7C650249D}" dt="2021-09-21T04:51:45.668" v="470" actId="20577"/>
          <ac:spMkLst>
            <pc:docMk/>
            <pc:sldMk cId="3476892168" sldId="372"/>
            <ac:spMk id="20" creationId="{853450C0-6659-4BC1-931F-F951B0383C9E}"/>
          </ac:spMkLst>
        </pc:spChg>
        <pc:spChg chg="add mod">
          <ac:chgData name="Raghu Raman Bhattathirippad" userId="3124107035e67ed5" providerId="LiveId" clId="{2155DE68-3217-4CAF-A162-59D7C650249D}" dt="2021-09-21T04:52:55.532" v="490" actId="20577"/>
          <ac:spMkLst>
            <pc:docMk/>
            <pc:sldMk cId="3476892168" sldId="372"/>
            <ac:spMk id="21" creationId="{CEB99F39-0F39-4470-A866-AF0F802B957C}"/>
          </ac:spMkLst>
        </pc:spChg>
        <pc:spChg chg="add mod">
          <ac:chgData name="Raghu Raman Bhattathirippad" userId="3124107035e67ed5" providerId="LiveId" clId="{2155DE68-3217-4CAF-A162-59D7C650249D}" dt="2021-09-21T04:54:34.966" v="516" actId="1076"/>
          <ac:spMkLst>
            <pc:docMk/>
            <pc:sldMk cId="3476892168" sldId="372"/>
            <ac:spMk id="23" creationId="{3E5DE4A7-85FC-4D03-BCE0-F2A2F58A2881}"/>
          </ac:spMkLst>
        </pc:spChg>
        <pc:spChg chg="add mod">
          <ac:chgData name="Raghu Raman Bhattathirippad" userId="3124107035e67ed5" providerId="LiveId" clId="{2155DE68-3217-4CAF-A162-59D7C650249D}" dt="2021-09-21T04:55:27.550" v="536" actId="1076"/>
          <ac:spMkLst>
            <pc:docMk/>
            <pc:sldMk cId="3476892168" sldId="372"/>
            <ac:spMk id="24" creationId="{65CE27BC-4F64-4EC5-9631-E79B2D53AA49}"/>
          </ac:spMkLst>
        </pc:spChg>
        <pc:spChg chg="add mod ord">
          <ac:chgData name="Raghu Raman Bhattathirippad" userId="3124107035e67ed5" providerId="LiveId" clId="{2155DE68-3217-4CAF-A162-59D7C650249D}" dt="2021-09-21T04:59:55.524" v="616" actId="166"/>
          <ac:spMkLst>
            <pc:docMk/>
            <pc:sldMk cId="3476892168" sldId="372"/>
            <ac:spMk id="28" creationId="{73A5025C-FF9B-4A93-A963-08FE8A1BC02A}"/>
          </ac:spMkLst>
        </pc:spChg>
        <pc:spChg chg="add mod">
          <ac:chgData name="Raghu Raman Bhattathirippad" userId="3124107035e67ed5" providerId="LiveId" clId="{2155DE68-3217-4CAF-A162-59D7C650249D}" dt="2021-09-21T04:56:48.767" v="548" actId="1076"/>
          <ac:spMkLst>
            <pc:docMk/>
            <pc:sldMk cId="3476892168" sldId="372"/>
            <ac:spMk id="31" creationId="{721078E4-D398-4D68-B570-059EEB33B83C}"/>
          </ac:spMkLst>
        </pc:spChg>
        <pc:spChg chg="add mod">
          <ac:chgData name="Raghu Raman Bhattathirippad" userId="3124107035e67ed5" providerId="LiveId" clId="{2155DE68-3217-4CAF-A162-59D7C650249D}" dt="2021-09-21T04:57:37.194" v="577" actId="20577"/>
          <ac:spMkLst>
            <pc:docMk/>
            <pc:sldMk cId="3476892168" sldId="372"/>
            <ac:spMk id="32" creationId="{EE46207B-377D-4EFD-9C07-58458E07F8B1}"/>
          </ac:spMkLst>
        </pc:spChg>
        <pc:spChg chg="add mod">
          <ac:chgData name="Raghu Raman Bhattathirippad" userId="3124107035e67ed5" providerId="LiveId" clId="{2155DE68-3217-4CAF-A162-59D7C650249D}" dt="2021-09-21T04:57:45.095" v="592" actId="20577"/>
          <ac:spMkLst>
            <pc:docMk/>
            <pc:sldMk cId="3476892168" sldId="372"/>
            <ac:spMk id="33" creationId="{3A01091E-2E78-49C1-8CD2-F3A5D468D35A}"/>
          </ac:spMkLst>
        </pc:spChg>
        <pc:spChg chg="del">
          <ac:chgData name="Raghu Raman Bhattathirippad" userId="3124107035e67ed5" providerId="LiveId" clId="{2155DE68-3217-4CAF-A162-59D7C650249D}" dt="2021-09-21T04:45:29.873" v="287" actId="478"/>
          <ac:spMkLst>
            <pc:docMk/>
            <pc:sldMk cId="3476892168" sldId="372"/>
            <ac:spMk id="304" creationId="{00000000-0000-0000-0000-000000000000}"/>
          </ac:spMkLst>
        </pc:spChg>
        <pc:spChg chg="del">
          <ac:chgData name="Raghu Raman Bhattathirippad" userId="3124107035e67ed5" providerId="LiveId" clId="{2155DE68-3217-4CAF-A162-59D7C650249D}" dt="2021-09-21T04:45:32.886" v="288" actId="478"/>
          <ac:spMkLst>
            <pc:docMk/>
            <pc:sldMk cId="3476892168" sldId="372"/>
            <ac:spMk id="305" creationId="{00000000-0000-0000-0000-000000000000}"/>
          </ac:spMkLst>
        </pc:spChg>
        <pc:cxnChg chg="add mod">
          <ac:chgData name="Raghu Raman Bhattathirippad" userId="3124107035e67ed5" providerId="LiveId" clId="{2155DE68-3217-4CAF-A162-59D7C650249D}" dt="2021-09-21T04:50:19.598" v="372" actId="1076"/>
          <ac:cxnSpMkLst>
            <pc:docMk/>
            <pc:sldMk cId="3476892168" sldId="372"/>
            <ac:cxnSpMk id="10" creationId="{A9B668F4-B28D-4493-BD4A-23BBF1525D90}"/>
          </ac:cxnSpMkLst>
        </pc:cxnChg>
        <pc:cxnChg chg="add mod">
          <ac:chgData name="Raghu Raman Bhattathirippad" userId="3124107035e67ed5" providerId="LiveId" clId="{2155DE68-3217-4CAF-A162-59D7C650249D}" dt="2021-09-21T04:56:06.040" v="544" actId="14100"/>
          <ac:cxnSpMkLst>
            <pc:docMk/>
            <pc:sldMk cId="3476892168" sldId="372"/>
            <ac:cxnSpMk id="25" creationId="{233CA86C-71DE-4613-A2B6-6B4976518CB7}"/>
          </ac:cxnSpMkLst>
        </pc:cxnChg>
        <pc:cxnChg chg="add mod">
          <ac:chgData name="Raghu Raman Bhattathirippad" userId="3124107035e67ed5" providerId="LiveId" clId="{2155DE68-3217-4CAF-A162-59D7C650249D}" dt="2021-09-21T04:55:52.061" v="542" actId="14100"/>
          <ac:cxnSpMkLst>
            <pc:docMk/>
            <pc:sldMk cId="3476892168" sldId="372"/>
            <ac:cxnSpMk id="27" creationId="{DB3A7291-711E-4E24-99A6-35E572E641A2}"/>
          </ac:cxnSpMkLst>
        </pc:cxnChg>
        <pc:cxnChg chg="add mod">
          <ac:chgData name="Raghu Raman Bhattathirippad" userId="3124107035e67ed5" providerId="LiveId" clId="{2155DE68-3217-4CAF-A162-59D7C650249D}" dt="2021-09-21T04:57:54.637" v="595" actId="1076"/>
          <ac:cxnSpMkLst>
            <pc:docMk/>
            <pc:sldMk cId="3476892168" sldId="372"/>
            <ac:cxnSpMk id="34" creationId="{40BC1563-F382-4783-8BD0-0E39D60D3FAA}"/>
          </ac:cxnSpMkLst>
        </pc:cxnChg>
        <pc:cxnChg chg="add mod">
          <ac:chgData name="Raghu Raman Bhattathirippad" userId="3124107035e67ed5" providerId="LiveId" clId="{2155DE68-3217-4CAF-A162-59D7C650249D}" dt="2021-09-21T04:58:01.418" v="597" actId="14100"/>
          <ac:cxnSpMkLst>
            <pc:docMk/>
            <pc:sldMk cId="3476892168" sldId="372"/>
            <ac:cxnSpMk id="35" creationId="{CE64D10B-5A73-4CD2-B8A7-8979A56789BF}"/>
          </ac:cxnSpMkLst>
        </pc:cxnChg>
      </pc:sldChg>
      <pc:sldChg chg="delSp modSp add mod">
        <pc:chgData name="Raghu Raman Bhattathirippad" userId="3124107035e67ed5" providerId="LiveId" clId="{2155DE68-3217-4CAF-A162-59D7C650249D}" dt="2021-09-21T05:17:28.901" v="1133" actId="20577"/>
        <pc:sldMkLst>
          <pc:docMk/>
          <pc:sldMk cId="3749234046" sldId="373"/>
        </pc:sldMkLst>
        <pc:spChg chg="del">
          <ac:chgData name="Raghu Raman Bhattathirippad" userId="3124107035e67ed5" providerId="LiveId" clId="{2155DE68-3217-4CAF-A162-59D7C650249D}" dt="2021-09-21T05:09:00.153" v="636" actId="478"/>
          <ac:spMkLst>
            <pc:docMk/>
            <pc:sldMk cId="3749234046" sldId="373"/>
            <ac:spMk id="4" creationId="{9489951C-5C9D-4B76-9A7E-26BB4E288D54}"/>
          </ac:spMkLst>
        </pc:spChg>
        <pc:spChg chg="del">
          <ac:chgData name="Raghu Raman Bhattathirippad" userId="3124107035e67ed5" providerId="LiveId" clId="{2155DE68-3217-4CAF-A162-59D7C650249D}" dt="2021-09-21T05:09:10.451" v="639" actId="478"/>
          <ac:spMkLst>
            <pc:docMk/>
            <pc:sldMk cId="3749234046" sldId="373"/>
            <ac:spMk id="11" creationId="{7F863F4A-6469-4673-A1FA-0689CB6D1AC8}"/>
          </ac:spMkLst>
        </pc:spChg>
        <pc:spChg chg="mod">
          <ac:chgData name="Raghu Raman Bhattathirippad" userId="3124107035e67ed5" providerId="LiveId" clId="{2155DE68-3217-4CAF-A162-59D7C650249D}" dt="2021-09-21T05:17:28.901" v="1133" actId="20577"/>
          <ac:spMkLst>
            <pc:docMk/>
            <pc:sldMk cId="3749234046" sldId="373"/>
            <ac:spMk id="20" creationId="{853450C0-6659-4BC1-931F-F951B0383C9E}"/>
          </ac:spMkLst>
        </pc:spChg>
        <pc:cxnChg chg="del mod">
          <ac:chgData name="Raghu Raman Bhattathirippad" userId="3124107035e67ed5" providerId="LiveId" clId="{2155DE68-3217-4CAF-A162-59D7C650249D}" dt="2021-09-21T05:09:03.454" v="637" actId="478"/>
          <ac:cxnSpMkLst>
            <pc:docMk/>
            <pc:sldMk cId="3749234046" sldId="373"/>
            <ac:cxnSpMk id="10" creationId="{A9B668F4-B28D-4493-BD4A-23BBF1525D9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382364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dca32175e0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2" name="Google Shape;1252;gdca32175e0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db84eab5c5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9" name="Google Shape;1259;gdb84eab5c5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dca32175e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6" name="Google Shape;1266;gdca32175e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dca32175e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3" name="Google Shape;1273;gdca32175e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dca32175e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0" name="Google Shape;1280;gdca32175e0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db84eab5c5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7" name="Google Shape;1287;gdb84eab5c5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db84eab5c5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6" name="Google Shape;1296;gdb84eab5c5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dca32175e0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3" name="Google Shape;1303;gdca32175e0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db84eab5c5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1" name="Google Shape;1311;gdb84eab5c5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dca32175e0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8" name="Google Shape;1318;gdca32175e0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19" name="Google Shape;1319;gdca32175e0_0_1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268635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db84eab5c5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5" name="Google Shape;1325;gdb84eab5c5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db84eab5c5_1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1" name="Google Shape;1331;gdb84eab5c5_1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db84eab5c5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8" name="Google Shape;1338;gdb84eab5c5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db84eab5c5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5" name="Google Shape;1345;gdb84eab5c5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db84eab5c5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3" name="Google Shape;1353;gdb84eab5c5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db84eab5c5_1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9" name="Google Shape;1359;gdb84eab5c5_1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db84eab5c5_1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6" name="Google Shape;1366;gdb84eab5c5_1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db84eab5c5_1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3" name="Google Shape;1373;gdb84eab5c5_1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db84eab5c5_1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0" name="Google Shape;1380;gdb84eab5c5_1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db84eab5c5_1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7" name="Google Shape;1387;gdb84eab5c5_1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5" name="Google Shape;139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b1c30d9b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7b1c30d9b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a1f00404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da1f00404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3" name="Google Shape;203;gda1f004049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8" name="Google Shape;238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0" name="Google Shape;260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2" name="Google Shape;30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2" name="Google Shape;30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0138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2" name="Google Shape;30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12491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2" name="Google Shape;30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41501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2" name="Google Shape;30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02534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9" name="Google Shape;309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8" name="Google Shape;318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a1f004049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da1f004049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8" name="Google Shape;338;gda1f004049_1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da1f004049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da1f004049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" name="Google Shape;370;gda1f004049_1_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da1f004049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da1f004049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2" name="Google Shape;392;gda1f004049_1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db44bda766_1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gdb44bda766_1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8" name="Google Shape;408;gdb44bda766_1_2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a55cc7a84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8" name="Google Shape;448;gda55cc7a84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9" name="Google Shape;449;gda55cc7a84_5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dca32175e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gdca32175e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" name="Google Shape;73;gdca32175e0_0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dc44def283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0" name="Google Shape;470;gdc44def283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1" name="Google Shape;471;gdc44def283_0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da55cc7a84_5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1" name="Google Shape;491;gda55cc7a84_5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2" name="Google Shape;492;gda55cc7a84_5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db44bda766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" name="Google Shape;521;gdb44bda766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2" name="Google Shape;522;gdb44bda766_1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da90745a5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5" name="Google Shape;545;gda90745a5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6" name="Google Shape;546;gda90745a5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db44bda766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1" name="Google Shape;591;gdb44bda766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db44bda766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7" name="Google Shape;597;gdb44bda766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db44bda766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3" name="Google Shape;603;gdb44bda766_1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db44bda766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9" name="Google Shape;609;gdb44bda766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db44bda766_1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5" name="Google Shape;675;gdb44bda766_1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db44bda766_1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8" name="Google Shape;688;gdb44bda766_1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d7da4162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1" name="Google Shape;701;gd7da41622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dca32175e0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9" name="Google Shape;709;gdca32175e0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10" name="Google Shape;710;gdca32175e0_0_1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d7da41622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6" name="Google Shape;716;gd7da41622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d7da41622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2" name="Google Shape;722;gd7da41622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23" name="Google Shape;723;gd7da416220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7da416220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7" name="Google Shape;757;gd7da416220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d7da41622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6" name="Google Shape;766;gd7da41622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d7da41622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5" name="Google Shape;775;gd7da41622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d7da416220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4" name="Google Shape;784;gd7da416220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d7da41622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3" name="Google Shape;793;gd7da41622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d7da416220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0" name="Google Shape;800;gd7da416220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" name="Google Shape;8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d7da416220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0" name="Google Shape;810;gd7da416220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d7da416220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0" name="Google Shape;820;gd7da416220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d7da416220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6" name="Google Shape;826;gd7da416220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d7da416220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3" name="Google Shape;843;gd7da416220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d7da416220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5" name="Google Shape;855;gd7da416220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d7da41622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3" name="Google Shape;863;gd7da41622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d7da416220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3" name="Google Shape;873;gd7da416220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d7da416220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3" name="Google Shape;883;gd7da416220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d7da416220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1" name="Google Shape;891;gd7da416220_2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d7da416220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0" name="Google Shape;900;gd7da416220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a0ef4e598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gda0ef4e598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" name="Google Shape;91;gda0ef4e598_2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dc44def2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9" name="Google Shape;909;gdc44def2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dc44def28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0" name="Google Shape;920;gdc44def28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dc44def28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9" name="Google Shape;929;gdc44def28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dc44def283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9" name="Google Shape;939;gdc44def283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dc44def283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6" name="Google Shape;966;gdc44def283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dc71c2f22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gdc71c2f22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dc44def283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4" name="Google Shape;1014;gdc44def283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dca32175e0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1" name="Google Shape;1021;gdca32175e0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22" name="Google Shape;1022;gdca32175e0_0_1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dc44def283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8" name="Google Shape;1028;gdc44def283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dca32175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4" name="Google Shape;1034;gdca32175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35" name="Google Shape;1035;gdca32175e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b44bda766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db44bda766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dc44def283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1" name="Google Shape;1041;gdc44def283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dc44def283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7" name="Google Shape;1047;gdc44def283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dc44def283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4" name="Google Shape;1054;gdc44def283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dc44def283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0" name="Google Shape;1060;gdc44def283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dc5e5ad1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7" name="Google Shape;1067;gdc5e5ad1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dc5e5ad15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4" name="Google Shape;1074;gdc5e5ad15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dc5e5ad15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3" name="Google Shape;1083;gdc5e5ad15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dc5e5ad15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1" name="Google Shape;1091;gdc5e5ad15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dc5e5ad15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8" name="Google Shape;1098;gdc5e5ad15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dc5e5ad15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5" name="Google Shape;1105;gdc5e5ad15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9" name="Google Shape;169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dc5e5ad15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2" name="Google Shape;1112;gdc5e5ad153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dc5e5ad15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9" name="Google Shape;1119;gdc5e5ad15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db84eab5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6" name="Google Shape;1126;gdb84eab5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dc5e5ad153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4" name="Google Shape;1134;gdc5e5ad153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db84eab5c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1" name="Google Shape;1141;gdb84eab5c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db84eab5c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8" name="Google Shape;1148;gdb84eab5c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db84eab5c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4" name="Google Shape;1154;gdb84eab5c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db84eab5c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1" name="Google Shape;1161;gdb84eab5c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db84eab5c5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8" name="Google Shape;1168;gdb84eab5c5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db84eab5c5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5" name="Google Shape;1175;gdb84eab5c5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dca32175e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2" name="Google Shape;1182;gdca32175e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db84eab5c5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9" name="Google Shape;1189;gdb84eab5c5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db84eab5c5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5" name="Google Shape;1195;gdb84eab5c5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db84eab5c5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2" name="Google Shape;1202;gdb84eab5c5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db84eab5c5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0" name="Google Shape;1210;gdb84eab5c5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db84eab5c5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7" name="Google Shape;1217;gdb84eab5c5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db84eab5c5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4" name="Google Shape;1224;gdb84eab5c5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db84eab5c5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1" name="Google Shape;1231;gdb84eab5c5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db84eab5c5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8" name="Google Shape;1238;gdb84eab5c5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db84eab5c5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5" name="Google Shape;1245;gdb84eab5c5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400"/>
              <a:buNone/>
              <a:defRPr sz="3400">
                <a:solidFill>
                  <a:srgbClr val="66666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Design">
  <p:cSld name="2_Design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/ Divider">
  <p:cSld name="BLANK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0" y="1937300"/>
            <a:ext cx="9144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i="0" u="none" strike="noStrike" cap="none">
                <a:solidFill>
                  <a:schemeClr val="dk1"/>
                </a:solidFill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 i="0" u="none" strike="noStrike" cap="none">
                <a:solidFill>
                  <a:srgbClr val="000000"/>
                </a:solidFill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 i="0" u="none" strike="noStrike" cap="none">
                <a:solidFill>
                  <a:srgbClr val="000000"/>
                </a:solidFill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 i="0" u="none" strike="noStrike" cap="none">
                <a:solidFill>
                  <a:srgbClr val="000000"/>
                </a:solidFill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 i="0" u="none" strike="noStrike" cap="none">
                <a:solidFill>
                  <a:srgbClr val="000000"/>
                </a:solidFill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 i="0" u="none" strike="noStrike" cap="none">
                <a:solidFill>
                  <a:srgbClr val="000000"/>
                </a:solidFill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 i="0" u="none" strike="noStrike" cap="none">
                <a:solidFill>
                  <a:srgbClr val="000000"/>
                </a:solidFill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 i="0" u="none" strike="noStrike" cap="none">
                <a:solidFill>
                  <a:srgbClr val="000000"/>
                </a:solidFill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- Content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85525" y="879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>
            <a:off x="85525" y="617825"/>
            <a:ext cx="5341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rgbClr val="000000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2"/>
          </p:nvPr>
        </p:nvSpPr>
        <p:spPr>
          <a:xfrm>
            <a:off x="373975" y="1181625"/>
            <a:ext cx="7332900" cy="29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- Content - 2 columns">
  <p:cSld name="TITLE_AND_BODY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85525" y="879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subTitle" idx="1"/>
          </p:nvPr>
        </p:nvSpPr>
        <p:spPr>
          <a:xfrm>
            <a:off x="85525" y="617825"/>
            <a:ext cx="5341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rgbClr val="000000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body" idx="2"/>
          </p:nvPr>
        </p:nvSpPr>
        <p:spPr>
          <a:xfrm>
            <a:off x="373975" y="1181625"/>
            <a:ext cx="3979800" cy="29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body" idx="3"/>
          </p:nvPr>
        </p:nvSpPr>
        <p:spPr>
          <a:xfrm>
            <a:off x="4422425" y="1181625"/>
            <a:ext cx="4050000" cy="29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- Content - with photo">
  <p:cSld name="TITLE_AND_BODY_1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85525" y="87925"/>
            <a:ext cx="673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85525" y="617825"/>
            <a:ext cx="5341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rgbClr val="000000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422425" y="1181625"/>
            <a:ext cx="4050000" cy="29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075" y="158850"/>
            <a:ext cx="560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aramond"/>
              <a:buNone/>
              <a:defRPr sz="2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aramond"/>
              <a:buChar char="●"/>
              <a:defRPr sz="18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aramond"/>
              <a:buChar char="○"/>
              <a:def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aramond"/>
              <a:buChar char="■"/>
              <a:def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aramond"/>
              <a:buChar char="●"/>
              <a:def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aramond"/>
              <a:buChar char="○"/>
              <a:def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aramond"/>
              <a:buChar char="■"/>
              <a:def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aramond"/>
              <a:buChar char="●"/>
              <a:def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aramond"/>
              <a:buChar char="○"/>
              <a:def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Garamond"/>
              <a:buChar char="■"/>
              <a:def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grpSp>
        <p:nvGrpSpPr>
          <p:cNvPr id="8" name="Google Shape;8;p1"/>
          <p:cNvGrpSpPr/>
          <p:nvPr/>
        </p:nvGrpSpPr>
        <p:grpSpPr>
          <a:xfrm>
            <a:off x="0" y="0"/>
            <a:ext cx="381000" cy="1371600"/>
            <a:chOff x="0" y="0"/>
            <a:chExt cx="381000" cy="1371600"/>
          </a:xfrm>
        </p:grpSpPr>
        <p:sp>
          <p:nvSpPr>
            <p:cNvPr id="9" name="Google Shape;9;p1"/>
            <p:cNvSpPr/>
            <p:nvPr/>
          </p:nvSpPr>
          <p:spPr>
            <a:xfrm>
              <a:off x="0" y="0"/>
              <a:ext cx="381000" cy="6858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0" y="685800"/>
              <a:ext cx="381000" cy="685800"/>
            </a:xfrm>
            <a:prstGeom prst="rect">
              <a:avLst/>
            </a:prstGeom>
            <a:solidFill>
              <a:srgbClr val="25A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" name="Google Shape;11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61925" y="158850"/>
            <a:ext cx="847675" cy="8476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bricks.com/spark/about" TargetMode="External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/>
          <p:nvPr/>
        </p:nvSpPr>
        <p:spPr>
          <a:xfrm>
            <a:off x="912400" y="2877554"/>
            <a:ext cx="1423800" cy="85800"/>
          </a:xfrm>
          <a:prstGeom prst="rect">
            <a:avLst/>
          </a:prstGeom>
          <a:solidFill>
            <a:srgbClr val="25AA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10"/>
          <p:cNvSpPr/>
          <p:nvPr/>
        </p:nvSpPr>
        <p:spPr>
          <a:xfrm>
            <a:off x="2336200" y="2877550"/>
            <a:ext cx="5889300" cy="85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" name="Google Shape;4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4439" y="795758"/>
            <a:ext cx="2695575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0225" y="2230600"/>
            <a:ext cx="3164025" cy="56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 txBox="1"/>
          <p:nvPr/>
        </p:nvSpPr>
        <p:spPr>
          <a:xfrm>
            <a:off x="515950" y="360000"/>
            <a:ext cx="6197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0" i="0" u="none" strike="noStrike" cap="none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Measurement of Data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aphicFrame>
        <p:nvGraphicFramePr>
          <p:cNvPr id="172" name="Google Shape;172;p17"/>
          <p:cNvGraphicFramePr/>
          <p:nvPr/>
        </p:nvGraphicFramePr>
        <p:xfrm>
          <a:off x="859838" y="1080763"/>
          <a:ext cx="7424325" cy="3514775"/>
        </p:xfrm>
        <a:graphic>
          <a:graphicData uri="http://schemas.openxmlformats.org/drawingml/2006/table">
            <a:tbl>
              <a:tblPr firstRow="1" bandRow="1">
                <a:noFill/>
                <a:tableStyleId>{14C49830-E306-4EB5-9816-3B002F1262E7}</a:tableStyleId>
              </a:tblPr>
              <a:tblGrid>
                <a:gridCol w="247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4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9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Abbreviation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>
                    <a:solidFill>
                      <a:srgbClr val="25AA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Unit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>
                    <a:solidFill>
                      <a:srgbClr val="25AA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Equivalent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>
                    <a:solidFill>
                      <a:srgbClr val="25AA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B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Byte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8 Bits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KB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Kilobyte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1024 Bytes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MB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Megabyte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1024 Kilobytes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GB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Gigabyte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1024 Megabytes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TB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Terabyte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1024 Gigabytes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PB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Petabyte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1024 Terabytes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EB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Exabyte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1024 Petabytes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ZB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Zettabyte 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1024 Exabytes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YB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Yottabyte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1024 Zettabytes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9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BB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Brontobyte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1024 Yottabytes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173" name="Google Shape;173;p17"/>
          <p:cNvGrpSpPr/>
          <p:nvPr/>
        </p:nvGrpSpPr>
        <p:grpSpPr>
          <a:xfrm>
            <a:off x="7422010" y="182630"/>
            <a:ext cx="405096" cy="405096"/>
            <a:chOff x="370175" y="466017"/>
            <a:chExt cx="701100" cy="701100"/>
          </a:xfrm>
        </p:grpSpPr>
        <p:sp>
          <p:nvSpPr>
            <p:cNvPr id="174" name="Google Shape;174;p17"/>
            <p:cNvSpPr/>
            <p:nvPr/>
          </p:nvSpPr>
          <p:spPr>
            <a:xfrm>
              <a:off x="370175" y="466017"/>
              <a:ext cx="701100" cy="7011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451775" y="547617"/>
              <a:ext cx="537900" cy="537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6" name="Google Shape;176;p17"/>
            <p:cNvGrpSpPr/>
            <p:nvPr/>
          </p:nvGrpSpPr>
          <p:grpSpPr>
            <a:xfrm>
              <a:off x="678425" y="581817"/>
              <a:ext cx="84600" cy="469500"/>
              <a:chOff x="678425" y="581817"/>
              <a:chExt cx="84600" cy="469500"/>
            </a:xfrm>
          </p:grpSpPr>
          <p:sp>
            <p:nvSpPr>
              <p:cNvPr id="177" name="Google Shape;177;p17"/>
              <p:cNvSpPr/>
              <p:nvPr/>
            </p:nvSpPr>
            <p:spPr>
              <a:xfrm>
                <a:off x="678425" y="581817"/>
                <a:ext cx="84600" cy="84600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17"/>
              <p:cNvSpPr/>
              <p:nvPr/>
            </p:nvSpPr>
            <p:spPr>
              <a:xfrm>
                <a:off x="678425" y="696717"/>
                <a:ext cx="84600" cy="354600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9" name="Google Shape;179;p17"/>
          <p:cNvSpPr txBox="1"/>
          <p:nvPr/>
        </p:nvSpPr>
        <p:spPr>
          <a:xfrm>
            <a:off x="7191962" y="603963"/>
            <a:ext cx="8652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11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Information</a:t>
            </a:r>
            <a:endParaRPr sz="11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100"/>
          <p:cNvSpPr txBox="1"/>
          <p:nvPr/>
        </p:nvSpPr>
        <p:spPr>
          <a:xfrm>
            <a:off x="515950" y="360000"/>
            <a:ext cx="4461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DataFrame Aggregations</a:t>
            </a:r>
            <a:endParaRPr sz="2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34" name="Google Shape;1234;p100"/>
          <p:cNvSpPr/>
          <p:nvPr/>
        </p:nvSpPr>
        <p:spPr>
          <a:xfrm>
            <a:off x="4977100" y="360000"/>
            <a:ext cx="406800" cy="4068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Avenir"/>
                <a:ea typeface="Avenir"/>
                <a:cs typeface="Avenir"/>
                <a:sym typeface="Avenir"/>
              </a:rPr>
              <a:t>3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235" name="Google Shape;1235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932550"/>
            <a:ext cx="7170225" cy="2789650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101"/>
          <p:cNvSpPr txBox="1"/>
          <p:nvPr/>
        </p:nvSpPr>
        <p:spPr>
          <a:xfrm>
            <a:off x="515950" y="360000"/>
            <a:ext cx="4461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DataFrame Aggregations</a:t>
            </a:r>
            <a:endParaRPr sz="2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41" name="Google Shape;1241;p101"/>
          <p:cNvSpPr/>
          <p:nvPr/>
        </p:nvSpPr>
        <p:spPr>
          <a:xfrm>
            <a:off x="4977100" y="360000"/>
            <a:ext cx="406800" cy="4068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Avenir"/>
                <a:ea typeface="Avenir"/>
                <a:cs typeface="Avenir"/>
                <a:sym typeface="Avenir"/>
              </a:rPr>
              <a:t>4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242" name="Google Shape;124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932550"/>
            <a:ext cx="6849401" cy="1989450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02"/>
          <p:cNvSpPr txBox="1"/>
          <p:nvPr/>
        </p:nvSpPr>
        <p:spPr>
          <a:xfrm>
            <a:off x="515950" y="360000"/>
            <a:ext cx="6071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Ordering DataFrame Rows</a:t>
            </a:r>
            <a:endParaRPr sz="2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248" name="Google Shape;124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932550"/>
            <a:ext cx="6058597" cy="1857450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49" name="Google Shape;1249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2919700"/>
            <a:ext cx="6071400" cy="1841886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03"/>
          <p:cNvSpPr txBox="1"/>
          <p:nvPr/>
        </p:nvSpPr>
        <p:spPr>
          <a:xfrm>
            <a:off x="515950" y="360000"/>
            <a:ext cx="4461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Cache and Persist</a:t>
            </a:r>
            <a:endParaRPr sz="2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55" name="Google Shape;1255;p103"/>
          <p:cNvSpPr txBox="1"/>
          <p:nvPr/>
        </p:nvSpPr>
        <p:spPr>
          <a:xfrm>
            <a:off x="540000" y="932550"/>
            <a:ext cx="6251700" cy="17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35A60"/>
              </a:buClr>
              <a:buSzPts val="1200"/>
              <a:buFont typeface="Avenir"/>
              <a:buChar char="●"/>
            </a:pPr>
            <a:r>
              <a:rPr lang="en-GB" sz="1200">
                <a:solidFill>
                  <a:srgbClr val="535A60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Cache() - defaults storage level to MEMORY_ONLY</a:t>
            </a:r>
            <a:endParaRPr sz="1200">
              <a:solidFill>
                <a:srgbClr val="535A60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35A60"/>
              </a:buClr>
              <a:buSzPts val="1200"/>
              <a:buFont typeface="Avenir"/>
              <a:buChar char="●"/>
            </a:pPr>
            <a:r>
              <a:rPr lang="en-GB" sz="1200">
                <a:solidFill>
                  <a:srgbClr val="535A60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Persist() - saves the intermediate results in 5 storage levels:</a:t>
            </a:r>
            <a:endParaRPr sz="1200">
              <a:solidFill>
                <a:srgbClr val="535A60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A60"/>
              </a:buClr>
              <a:buSzPts val="1200"/>
              <a:buFont typeface="Avenir"/>
              <a:buChar char="○"/>
            </a:pPr>
            <a:r>
              <a:rPr lang="en-GB" sz="1200">
                <a:solidFill>
                  <a:srgbClr val="535A60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MEMORY_ONLY</a:t>
            </a:r>
            <a:endParaRPr sz="1200">
              <a:solidFill>
                <a:srgbClr val="535A60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A60"/>
              </a:buClr>
              <a:buSzPts val="1200"/>
              <a:buFont typeface="Avenir"/>
              <a:buChar char="○"/>
            </a:pPr>
            <a:r>
              <a:rPr lang="en-GB" sz="1200">
                <a:solidFill>
                  <a:srgbClr val="535A60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MEMORY_AND_DISK</a:t>
            </a:r>
            <a:endParaRPr sz="1200">
              <a:solidFill>
                <a:srgbClr val="535A60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A60"/>
              </a:buClr>
              <a:buSzPts val="1200"/>
              <a:buFont typeface="Avenir"/>
              <a:buChar char="○"/>
            </a:pPr>
            <a:r>
              <a:rPr lang="en-GB" sz="1200">
                <a:solidFill>
                  <a:srgbClr val="535A60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MEMORY_ONLY_SER</a:t>
            </a:r>
            <a:endParaRPr sz="1200">
              <a:solidFill>
                <a:srgbClr val="535A60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A60"/>
              </a:buClr>
              <a:buSzPts val="1200"/>
              <a:buFont typeface="Avenir"/>
              <a:buChar char="○"/>
            </a:pPr>
            <a:r>
              <a:rPr lang="en-GB" sz="1200">
                <a:solidFill>
                  <a:srgbClr val="535A60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MEMORY_AND_DISK_SER</a:t>
            </a:r>
            <a:endParaRPr sz="1200">
              <a:solidFill>
                <a:srgbClr val="535A60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A60"/>
              </a:buClr>
              <a:buSzPts val="1200"/>
              <a:buFont typeface="Avenir"/>
              <a:buChar char="○"/>
            </a:pPr>
            <a:r>
              <a:rPr lang="en-GB" sz="1200">
                <a:solidFill>
                  <a:srgbClr val="535A60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DISK_ONLY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56" name="Google Shape;1256;p103"/>
          <p:cNvSpPr/>
          <p:nvPr/>
        </p:nvSpPr>
        <p:spPr>
          <a:xfrm>
            <a:off x="4977100" y="360000"/>
            <a:ext cx="406800" cy="4068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Avenir"/>
                <a:ea typeface="Avenir"/>
                <a:cs typeface="Avenir"/>
                <a:sym typeface="Avenir"/>
              </a:rPr>
              <a:t>1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04"/>
          <p:cNvSpPr txBox="1"/>
          <p:nvPr/>
        </p:nvSpPr>
        <p:spPr>
          <a:xfrm>
            <a:off x="515950" y="360000"/>
            <a:ext cx="4461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Cache and Persist</a:t>
            </a:r>
            <a:endParaRPr sz="2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262" name="Google Shape;126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932550"/>
            <a:ext cx="6087401" cy="3103376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63" name="Google Shape;1263;p104"/>
          <p:cNvSpPr/>
          <p:nvPr/>
        </p:nvSpPr>
        <p:spPr>
          <a:xfrm>
            <a:off x="4977100" y="360000"/>
            <a:ext cx="406800" cy="4068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Avenir"/>
                <a:ea typeface="Avenir"/>
                <a:cs typeface="Avenir"/>
                <a:sym typeface="Avenir"/>
              </a:rPr>
              <a:t>2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105"/>
          <p:cNvSpPr txBox="1"/>
          <p:nvPr/>
        </p:nvSpPr>
        <p:spPr>
          <a:xfrm>
            <a:off x="515950" y="360000"/>
            <a:ext cx="4461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Cache and Persist</a:t>
            </a:r>
            <a:endParaRPr sz="2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69" name="Google Shape;1269;p105"/>
          <p:cNvSpPr/>
          <p:nvPr/>
        </p:nvSpPr>
        <p:spPr>
          <a:xfrm>
            <a:off x="4977100" y="360000"/>
            <a:ext cx="406800" cy="4068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Avenir"/>
                <a:ea typeface="Avenir"/>
                <a:cs typeface="Avenir"/>
                <a:sym typeface="Avenir"/>
              </a:rPr>
              <a:t>3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270" name="Google Shape;1270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932550"/>
            <a:ext cx="6067349" cy="3460499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106"/>
          <p:cNvSpPr txBox="1"/>
          <p:nvPr/>
        </p:nvSpPr>
        <p:spPr>
          <a:xfrm>
            <a:off x="515950" y="360000"/>
            <a:ext cx="4461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Coalesce and Repartition</a:t>
            </a:r>
            <a:endParaRPr sz="2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6" name="Google Shape;1276;p106"/>
          <p:cNvSpPr/>
          <p:nvPr/>
        </p:nvSpPr>
        <p:spPr>
          <a:xfrm>
            <a:off x="4977100" y="360000"/>
            <a:ext cx="406800" cy="4068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Avenir"/>
                <a:ea typeface="Avenir"/>
                <a:cs typeface="Avenir"/>
                <a:sym typeface="Avenir"/>
              </a:rPr>
              <a:t>1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graphicFrame>
        <p:nvGraphicFramePr>
          <p:cNvPr id="1277" name="Google Shape;1277;p106"/>
          <p:cNvGraphicFramePr/>
          <p:nvPr/>
        </p:nvGraphicFramePr>
        <p:xfrm>
          <a:off x="931333" y="1502388"/>
          <a:ext cx="3000000" cy="3000000"/>
        </p:xfrm>
        <a:graphic>
          <a:graphicData uri="http://schemas.openxmlformats.org/drawingml/2006/table">
            <a:tbl>
              <a:tblPr firstRow="1" bandRow="1">
                <a:gradFill>
                  <a:gsLst>
                    <a:gs pos="0">
                      <a:srgbClr val="BBBBBB"/>
                    </a:gs>
                    <a:gs pos="35000">
                      <a:srgbClr val="CFCFCF"/>
                    </a:gs>
                    <a:gs pos="100000">
                      <a:srgbClr val="EDEDED"/>
                    </a:gs>
                  </a:gsLst>
                  <a:lin ang="16200038" scaled="0"/>
                </a:gradFill>
                <a:tableStyleId>{DF82C98E-39BC-4CC9-AB00-951AA641C68B}</a:tableStyleId>
              </a:tblPr>
              <a:tblGrid>
                <a:gridCol w="747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8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Avenir"/>
                          <a:ea typeface="Avenir"/>
                          <a:cs typeface="Avenir"/>
                          <a:sym typeface="Avenir"/>
                        </a:rPr>
                        <a:t>SNo</a:t>
                      </a:r>
                      <a:endParaRPr sz="16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>
                    <a:solidFill>
                      <a:srgbClr val="049F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Avenir"/>
                          <a:ea typeface="Avenir"/>
                          <a:cs typeface="Avenir"/>
                          <a:sym typeface="Avenir"/>
                        </a:rPr>
                        <a:t>Coalesce</a:t>
                      </a:r>
                      <a:endParaRPr sz="16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>
                    <a:solidFill>
                      <a:srgbClr val="049F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Avenir"/>
                          <a:ea typeface="Avenir"/>
                          <a:cs typeface="Avenir"/>
                          <a:sym typeface="Avenir"/>
                        </a:rPr>
                        <a:t>Repartition</a:t>
                      </a:r>
                      <a:endParaRPr sz="16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>
                    <a:solidFill>
                      <a:srgbClr val="049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Avenir"/>
                          <a:ea typeface="Avenir"/>
                          <a:cs typeface="Avenir"/>
                          <a:sym typeface="Avenir"/>
                        </a:rPr>
                        <a:t>Reduces the number of partitions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Avenir"/>
                          <a:ea typeface="Avenir"/>
                          <a:cs typeface="Avenir"/>
                          <a:sym typeface="Avenir"/>
                        </a:rPr>
                        <a:t>Can be used to either increase or decrease the number of partitions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Avenir"/>
                          <a:ea typeface="Avenir"/>
                          <a:cs typeface="Avenir"/>
                          <a:sym typeface="Avenir"/>
                        </a:rPr>
                        <a:t>2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Avenir"/>
                          <a:ea typeface="Avenir"/>
                          <a:cs typeface="Avenir"/>
                          <a:sym typeface="Avenir"/>
                        </a:rPr>
                        <a:t>Uses existing partitions to minimize the amount of data shuffling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Avenir"/>
                          <a:ea typeface="Avenir"/>
                          <a:cs typeface="Avenir"/>
                          <a:sym typeface="Avenir"/>
                        </a:rPr>
                        <a:t>Creates new partitions and performs full shuffling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Avenir"/>
                          <a:ea typeface="Avenir"/>
                          <a:cs typeface="Avenir"/>
                          <a:sym typeface="Avenir"/>
                        </a:rPr>
                        <a:t>3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GB">
                          <a:latin typeface="Avenir"/>
                          <a:ea typeface="Avenir"/>
                          <a:cs typeface="Avenir"/>
                          <a:sym typeface="Avenir"/>
                        </a:rPr>
                        <a:t>Results in partitions having different sizes 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GB">
                          <a:latin typeface="Avenir"/>
                          <a:ea typeface="Avenir"/>
                          <a:cs typeface="Avenir"/>
                          <a:sym typeface="Avenir"/>
                        </a:rPr>
                        <a:t>Results in partitions having same size of data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07"/>
          <p:cNvSpPr txBox="1"/>
          <p:nvPr/>
        </p:nvSpPr>
        <p:spPr>
          <a:xfrm>
            <a:off x="515950" y="360000"/>
            <a:ext cx="4461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Coalesce and Repartition</a:t>
            </a:r>
            <a:endParaRPr sz="2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83" name="Google Shape;1283;p107"/>
          <p:cNvSpPr/>
          <p:nvPr/>
        </p:nvSpPr>
        <p:spPr>
          <a:xfrm>
            <a:off x="4977100" y="360000"/>
            <a:ext cx="406800" cy="4068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Avenir"/>
                <a:ea typeface="Avenir"/>
                <a:cs typeface="Avenir"/>
                <a:sym typeface="Avenir"/>
              </a:rPr>
              <a:t>2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284" name="Google Shape;128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932550"/>
            <a:ext cx="6514500" cy="3297063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08"/>
          <p:cNvSpPr txBox="1"/>
          <p:nvPr/>
        </p:nvSpPr>
        <p:spPr>
          <a:xfrm>
            <a:off x="515950" y="360000"/>
            <a:ext cx="4461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DataFrameWriter</a:t>
            </a:r>
            <a:endParaRPr sz="2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90" name="Google Shape;1290;p108"/>
          <p:cNvSpPr txBox="1"/>
          <p:nvPr/>
        </p:nvSpPr>
        <p:spPr>
          <a:xfrm>
            <a:off x="515950" y="4113375"/>
            <a:ext cx="724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%fs executes the list command (“ls”) and displays all the files in the mentioned folder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91" name="Google Shape;1291;p108"/>
          <p:cNvSpPr/>
          <p:nvPr/>
        </p:nvSpPr>
        <p:spPr>
          <a:xfrm>
            <a:off x="4977100" y="360000"/>
            <a:ext cx="406800" cy="4068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Avenir"/>
                <a:ea typeface="Avenir"/>
                <a:cs typeface="Avenir"/>
                <a:sym typeface="Avenir"/>
              </a:rPr>
              <a:t>1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292" name="Google Shape;1292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932550"/>
            <a:ext cx="7503299" cy="1144380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93" name="Google Shape;1293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2199800"/>
            <a:ext cx="7503301" cy="1590150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09"/>
          <p:cNvSpPr txBox="1"/>
          <p:nvPr/>
        </p:nvSpPr>
        <p:spPr>
          <a:xfrm>
            <a:off x="515950" y="360000"/>
            <a:ext cx="4461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DataFrameWriter</a:t>
            </a:r>
            <a:endParaRPr sz="2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99" name="Google Shape;1299;p109"/>
          <p:cNvSpPr/>
          <p:nvPr/>
        </p:nvSpPr>
        <p:spPr>
          <a:xfrm>
            <a:off x="4977100" y="360000"/>
            <a:ext cx="406800" cy="4068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Avenir"/>
                <a:ea typeface="Avenir"/>
                <a:cs typeface="Avenir"/>
                <a:sym typeface="Avenir"/>
              </a:rPr>
              <a:t>2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300" name="Google Shape;130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949025"/>
            <a:ext cx="7506475" cy="2921125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/>
          <p:nvPr/>
        </p:nvSpPr>
        <p:spPr>
          <a:xfrm>
            <a:off x="515950" y="360000"/>
            <a:ext cx="6197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 b="0" i="0" u="none" strike="noStrike" cap="none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Apache Spark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515950" y="934275"/>
            <a:ext cx="8122200" cy="3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Char char="●"/>
            </a:pPr>
            <a:r>
              <a:rPr lang="en-GB" sz="140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Open Source from Apache Software Foundation </a:t>
            </a:r>
            <a:endParaRPr sz="14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Char char="●"/>
            </a:pPr>
            <a:r>
              <a:rPr lang="en-GB" sz="140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Flexibility – Scala, Python, Java, SQL and R</a:t>
            </a:r>
            <a:endParaRPr sz="14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Char char="●"/>
            </a:pPr>
            <a:r>
              <a:rPr lang="en-GB" sz="140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In-memory, Distributed and Parallel Processing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Batch and Streaming 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Ease of use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Better Analytics – SQL queries, ML algorithms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Runs on Standalone Cluster, Apache Hadoop YARN, Apache Mesos, Kubernetes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Connects to hundreds of data sources </a:t>
            </a:r>
            <a:endParaRPr sz="14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110"/>
          <p:cNvSpPr txBox="1"/>
          <p:nvPr/>
        </p:nvSpPr>
        <p:spPr>
          <a:xfrm>
            <a:off x="515950" y="360000"/>
            <a:ext cx="6953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Class Exercise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306" name="Google Shape;1306;p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8284" y="168150"/>
            <a:ext cx="898400" cy="47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110"/>
          <p:cNvSpPr txBox="1"/>
          <p:nvPr/>
        </p:nvSpPr>
        <p:spPr>
          <a:xfrm>
            <a:off x="6903687" y="637250"/>
            <a:ext cx="10476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11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Class Exercise</a:t>
            </a:r>
            <a:endParaRPr sz="11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8" name="Google Shape;1308;p110"/>
          <p:cNvSpPr txBox="1"/>
          <p:nvPr/>
        </p:nvSpPr>
        <p:spPr>
          <a:xfrm>
            <a:off x="515950" y="934275"/>
            <a:ext cx="8122200" cy="3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Upload a CSV file in to DBFS </a:t>
            </a:r>
            <a:r>
              <a:rPr lang="en-GB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(“/FileStore/tables/credit.csv”)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●"/>
            </a:pPr>
            <a:r>
              <a:rPr lang="en-GB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a DataFrame by reading CSV file using spark.read.format(“csv”)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●"/>
            </a:pPr>
            <a:r>
              <a:rPr lang="en-GB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Apply DSL methods to perform the below: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○"/>
            </a:pPr>
            <a:r>
              <a:rPr lang="en-GB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Select all columns, and select only a few columns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○"/>
            </a:pPr>
            <a:r>
              <a:rPr lang="en-GB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Rename and drop existing columns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○"/>
            </a:pPr>
            <a:r>
              <a:rPr lang="en-GB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Change the data type of a column from float to double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○"/>
            </a:pPr>
            <a:r>
              <a:rPr lang="en-GB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Replace null values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○"/>
            </a:pPr>
            <a:r>
              <a:rPr lang="en-GB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Apply agg functions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●"/>
            </a:pPr>
            <a:r>
              <a:rPr lang="en-GB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Write the result DataFrame in to DBFS (“/FileStore/tables/result/”)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111"/>
          <p:cNvSpPr/>
          <p:nvPr/>
        </p:nvSpPr>
        <p:spPr>
          <a:xfrm>
            <a:off x="912400" y="2877554"/>
            <a:ext cx="1423800" cy="85800"/>
          </a:xfrm>
          <a:prstGeom prst="rect">
            <a:avLst/>
          </a:prstGeom>
          <a:solidFill>
            <a:srgbClr val="25AA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111"/>
          <p:cNvSpPr/>
          <p:nvPr/>
        </p:nvSpPr>
        <p:spPr>
          <a:xfrm>
            <a:off x="2336200" y="2877550"/>
            <a:ext cx="5889300" cy="85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111"/>
          <p:cNvSpPr txBox="1"/>
          <p:nvPr/>
        </p:nvSpPr>
        <p:spPr>
          <a:xfrm>
            <a:off x="2245948" y="2138650"/>
            <a:ext cx="4652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Spark SQL</a:t>
            </a:r>
            <a:endParaRPr sz="36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12"/>
          <p:cNvSpPr txBox="1"/>
          <p:nvPr/>
        </p:nvSpPr>
        <p:spPr>
          <a:xfrm>
            <a:off x="540000" y="932550"/>
            <a:ext cx="6251700" cy="28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venir"/>
              <a:buChar char="●"/>
            </a:pPr>
            <a:r>
              <a:rPr lang="en-GB" sz="1600">
                <a:latin typeface="Avenir"/>
                <a:ea typeface="Avenir"/>
                <a:cs typeface="Avenir"/>
                <a:sym typeface="Avenir"/>
              </a:rPr>
              <a:t>What is Spark SQL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venir"/>
              <a:buChar char="●"/>
            </a:pPr>
            <a:r>
              <a:rPr lang="en-GB" sz="1600">
                <a:latin typeface="Avenir"/>
                <a:ea typeface="Avenir"/>
                <a:cs typeface="Avenir"/>
                <a:sym typeface="Avenir"/>
              </a:rPr>
              <a:t>Creating Temp View Tables from DataFrames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venir"/>
              <a:buChar char="●"/>
            </a:pPr>
            <a:r>
              <a:rPr lang="en-GB" sz="1600">
                <a:latin typeface="Avenir"/>
                <a:ea typeface="Avenir"/>
                <a:cs typeface="Avenir"/>
                <a:sym typeface="Avenir"/>
              </a:rPr>
              <a:t>Querying Temp Views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venir"/>
              <a:buChar char="●"/>
            </a:pPr>
            <a:r>
              <a:rPr lang="en-GB" sz="1600">
                <a:latin typeface="Avenir"/>
                <a:ea typeface="Avenir"/>
                <a:cs typeface="Avenir"/>
                <a:sym typeface="Avenir"/>
              </a:rPr>
              <a:t>Apply Aggregations using SQL Queries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venir"/>
              <a:buChar char="●"/>
            </a:pPr>
            <a:r>
              <a:rPr lang="en-GB" sz="1600">
                <a:latin typeface="Avenir"/>
                <a:ea typeface="Avenir"/>
                <a:cs typeface="Avenir"/>
                <a:sym typeface="Avenir"/>
              </a:rPr>
              <a:t>Ordering the Records using SQLs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venir"/>
              <a:buChar char="●"/>
            </a:pPr>
            <a:r>
              <a:rPr lang="en-GB" sz="1600">
                <a:latin typeface="Avenir"/>
                <a:ea typeface="Avenir"/>
                <a:cs typeface="Avenir"/>
                <a:sym typeface="Avenir"/>
              </a:rPr>
              <a:t>SQL Joins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venir"/>
              <a:buChar char="●"/>
            </a:pPr>
            <a:r>
              <a:rPr lang="en-GB" sz="1600">
                <a:latin typeface="Avenir"/>
                <a:ea typeface="Avenir"/>
                <a:cs typeface="Avenir"/>
                <a:sym typeface="Avenir"/>
              </a:rPr>
              <a:t>Writing the results in to DBFS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00"/>
              <a:buFont typeface="Avenir"/>
              <a:buChar char="●"/>
            </a:pPr>
            <a:r>
              <a:rPr lang="en-GB" sz="1600">
                <a:latin typeface="Avenir"/>
                <a:ea typeface="Avenir"/>
                <a:cs typeface="Avenir"/>
                <a:sym typeface="Avenir"/>
              </a:rPr>
              <a:t>Class Exercise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22" name="Google Shape;1322;p112"/>
          <p:cNvSpPr txBox="1"/>
          <p:nvPr/>
        </p:nvSpPr>
        <p:spPr>
          <a:xfrm>
            <a:off x="505975" y="360000"/>
            <a:ext cx="40851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Table of Content</a:t>
            </a:r>
            <a:endParaRPr sz="260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13"/>
          <p:cNvSpPr txBox="1"/>
          <p:nvPr/>
        </p:nvSpPr>
        <p:spPr>
          <a:xfrm>
            <a:off x="515950" y="360000"/>
            <a:ext cx="6953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Spark SQL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28" name="Google Shape;1328;p113"/>
          <p:cNvSpPr txBox="1"/>
          <p:nvPr/>
        </p:nvSpPr>
        <p:spPr>
          <a:xfrm>
            <a:off x="515950" y="934275"/>
            <a:ext cx="8122200" cy="3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Spark SQL is a </a:t>
            </a:r>
            <a:r>
              <a:rPr lang="en-GB">
                <a:uFill>
                  <a:noFill/>
                </a:uFill>
                <a:latin typeface="Avenir"/>
                <a:ea typeface="Avenir"/>
                <a:cs typeface="Avenir"/>
                <a:sym typeface="Avenir"/>
                <a:hlinkClick r:id="rId3"/>
              </a:rPr>
              <a:t>Spark</a:t>
            </a:r>
            <a:r>
              <a:rPr lang="en-GB">
                <a:latin typeface="Avenir"/>
                <a:ea typeface="Avenir"/>
                <a:cs typeface="Avenir"/>
                <a:sym typeface="Avenir"/>
              </a:rPr>
              <a:t> module for structured data processing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Provides</a:t>
            </a:r>
            <a:r>
              <a:rPr lang="en-GB" sz="1300">
                <a:solidFill>
                  <a:srgbClr val="333333"/>
                </a:solidFill>
                <a:highlight>
                  <a:srgbClr val="FFFFFF"/>
                </a:highlight>
              </a:rPr>
              <a:t> powerful integration with the rest of the Spark ecosystem</a:t>
            </a:r>
            <a:endParaRPr sz="14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Char char="●"/>
            </a:pPr>
            <a:r>
              <a:rPr lang="en-GB" sz="1300">
                <a:solidFill>
                  <a:srgbClr val="333333"/>
                </a:solidFill>
                <a:highlight>
                  <a:srgbClr val="FFFFFF"/>
                </a:highlight>
              </a:rPr>
              <a:t>Spark SQL brings native support for SQL to Spark</a:t>
            </a:r>
            <a:endParaRPr sz="14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Provides</a:t>
            </a:r>
            <a:r>
              <a:rPr lang="en-GB" sz="1300">
                <a:solidFill>
                  <a:srgbClr val="333333"/>
                </a:solidFill>
                <a:highlight>
                  <a:srgbClr val="FFFFFF"/>
                </a:highlight>
              </a:rPr>
              <a:t> a programming abstraction called DataFrames </a:t>
            </a:r>
            <a:endParaRPr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Enables working with structured data, either within Spark programs or through JDBC and ODBC connectors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114"/>
          <p:cNvSpPr txBox="1"/>
          <p:nvPr/>
        </p:nvSpPr>
        <p:spPr>
          <a:xfrm>
            <a:off x="515950" y="360000"/>
            <a:ext cx="5269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Create Table from a DataFrame</a:t>
            </a:r>
            <a:endParaRPr sz="2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34" name="Google Shape;1334;p114"/>
          <p:cNvSpPr/>
          <p:nvPr/>
        </p:nvSpPr>
        <p:spPr>
          <a:xfrm>
            <a:off x="5835975" y="360000"/>
            <a:ext cx="406800" cy="4068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Avenir"/>
                <a:ea typeface="Avenir"/>
                <a:cs typeface="Avenir"/>
                <a:sym typeface="Avenir"/>
              </a:rPr>
              <a:t>1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335" name="Google Shape;1335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974" y="932549"/>
            <a:ext cx="7463551" cy="3624199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115"/>
          <p:cNvSpPr txBox="1"/>
          <p:nvPr/>
        </p:nvSpPr>
        <p:spPr>
          <a:xfrm>
            <a:off x="515950" y="360000"/>
            <a:ext cx="5269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Create Table from a DataFrame</a:t>
            </a:r>
            <a:endParaRPr sz="2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41" name="Google Shape;1341;p115"/>
          <p:cNvSpPr/>
          <p:nvPr/>
        </p:nvSpPr>
        <p:spPr>
          <a:xfrm>
            <a:off x="5835975" y="360000"/>
            <a:ext cx="406800" cy="4068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Avenir"/>
                <a:ea typeface="Avenir"/>
                <a:cs typeface="Avenir"/>
                <a:sym typeface="Avenir"/>
              </a:rPr>
              <a:t>2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342" name="Google Shape;1342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951" y="930888"/>
            <a:ext cx="7393425" cy="3281725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116"/>
          <p:cNvSpPr txBox="1"/>
          <p:nvPr/>
        </p:nvSpPr>
        <p:spPr>
          <a:xfrm>
            <a:off x="515950" y="360000"/>
            <a:ext cx="5269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Querying the Table</a:t>
            </a:r>
            <a:endParaRPr sz="2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348" name="Google Shape;1348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75" y="932550"/>
            <a:ext cx="4707500" cy="1278486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49" name="Google Shape;1349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975" y="2228400"/>
            <a:ext cx="4707499" cy="1325866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50" name="Google Shape;1350;p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950" y="3570900"/>
            <a:ext cx="4707496" cy="1306975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117"/>
          <p:cNvSpPr txBox="1"/>
          <p:nvPr/>
        </p:nvSpPr>
        <p:spPr>
          <a:xfrm>
            <a:off x="515950" y="360000"/>
            <a:ext cx="5269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Aggregations</a:t>
            </a:r>
            <a:endParaRPr sz="2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356" name="Google Shape;1356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975" y="932550"/>
            <a:ext cx="6133301" cy="3569276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118"/>
          <p:cNvSpPr txBox="1"/>
          <p:nvPr/>
        </p:nvSpPr>
        <p:spPr>
          <a:xfrm>
            <a:off x="515950" y="360000"/>
            <a:ext cx="5269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Ordering the Records (Asc, Desc)</a:t>
            </a:r>
            <a:endParaRPr sz="2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362" name="Google Shape;1362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950" y="954662"/>
            <a:ext cx="6083225" cy="1963725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63" name="Google Shape;1363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950" y="2993775"/>
            <a:ext cx="6083225" cy="1862426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119"/>
          <p:cNvSpPr txBox="1"/>
          <p:nvPr/>
        </p:nvSpPr>
        <p:spPr>
          <a:xfrm>
            <a:off x="515950" y="360000"/>
            <a:ext cx="5269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Joining the Tables</a:t>
            </a:r>
            <a:endParaRPr sz="2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69" name="Google Shape;1369;p119"/>
          <p:cNvSpPr/>
          <p:nvPr/>
        </p:nvSpPr>
        <p:spPr>
          <a:xfrm>
            <a:off x="5835975" y="360000"/>
            <a:ext cx="406800" cy="4068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Avenir"/>
                <a:ea typeface="Avenir"/>
                <a:cs typeface="Avenir"/>
                <a:sym typeface="Avenir"/>
              </a:rPr>
              <a:t>1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370" name="Google Shape;1370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975" y="932550"/>
            <a:ext cx="6139850" cy="2747100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DC3D6E6-7377-46B3-AC69-25A627D741D8}"/>
              </a:ext>
            </a:extLst>
          </p:cNvPr>
          <p:cNvSpPr/>
          <p:nvPr/>
        </p:nvSpPr>
        <p:spPr>
          <a:xfrm>
            <a:off x="2698812" y="4252404"/>
            <a:ext cx="3391270" cy="7945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Hadoop</a:t>
            </a:r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FB56E3-B4CF-478F-BCDF-F823257BB4A2}"/>
              </a:ext>
            </a:extLst>
          </p:cNvPr>
          <p:cNvSpPr/>
          <p:nvPr/>
        </p:nvSpPr>
        <p:spPr>
          <a:xfrm>
            <a:off x="3391270" y="3450639"/>
            <a:ext cx="1848035" cy="73666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Spark</a:t>
            </a:r>
            <a:endParaRPr lang="en-GB" dirty="0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113FC722-4594-49D4-BF8C-01C480D2A928}"/>
              </a:ext>
            </a:extLst>
          </p:cNvPr>
          <p:cNvSpPr/>
          <p:nvPr/>
        </p:nvSpPr>
        <p:spPr>
          <a:xfrm>
            <a:off x="439445" y="1442621"/>
            <a:ext cx="1060881" cy="11291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RDBMS</a:t>
            </a:r>
          </a:p>
          <a:p>
            <a:pPr algn="ctr"/>
            <a:r>
              <a:rPr lang="en-IN" dirty="0"/>
              <a:t>MySQL/Oracle etc</a:t>
            </a:r>
            <a:endParaRPr lang="en-GB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FAA45032-7052-4D77-97B7-B31886D9FC25}"/>
              </a:ext>
            </a:extLst>
          </p:cNvPr>
          <p:cNvSpPr/>
          <p:nvPr/>
        </p:nvSpPr>
        <p:spPr>
          <a:xfrm>
            <a:off x="7267853" y="1115627"/>
            <a:ext cx="1060881" cy="11291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NoSQL</a:t>
            </a:r>
          </a:p>
          <a:p>
            <a:pPr algn="ctr"/>
            <a:r>
              <a:rPr lang="en-IN" dirty="0"/>
              <a:t>MongoDB</a:t>
            </a:r>
          </a:p>
          <a:p>
            <a:pPr algn="ctr"/>
            <a:r>
              <a:rPr lang="en-IN" dirty="0"/>
              <a:t>Cassandra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9A665D-1820-4EE7-A535-31B5CAE7D93B}"/>
              </a:ext>
            </a:extLst>
          </p:cNvPr>
          <p:cNvSpPr/>
          <p:nvPr/>
        </p:nvSpPr>
        <p:spPr>
          <a:xfrm>
            <a:off x="2334827" y="426128"/>
            <a:ext cx="1575787" cy="847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SAP/Mainframes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21BE3F-9A7C-41F8-924C-9CDD8EDBC629}"/>
              </a:ext>
            </a:extLst>
          </p:cNvPr>
          <p:cNvSpPr/>
          <p:nvPr/>
        </p:nvSpPr>
        <p:spPr>
          <a:xfrm>
            <a:off x="4705165" y="1410071"/>
            <a:ext cx="1575787" cy="847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CSV/JSON/XML/PARQUET/ORC/AVRO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75DAAD-9472-4B5F-9029-61340D8B2490}"/>
              </a:ext>
            </a:extLst>
          </p:cNvPr>
          <p:cNvSpPr/>
          <p:nvPr/>
        </p:nvSpPr>
        <p:spPr>
          <a:xfrm>
            <a:off x="290004" y="3026730"/>
            <a:ext cx="1575787" cy="847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Cloud stores</a:t>
            </a:r>
          </a:p>
          <a:p>
            <a:pPr algn="ctr"/>
            <a:r>
              <a:rPr lang="en-IN" dirty="0"/>
              <a:t>Amazon S3</a:t>
            </a:r>
            <a:endParaRPr lang="en-GB" dirty="0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477D04E1-A009-4256-87FF-CD30B7CF487F}"/>
              </a:ext>
            </a:extLst>
          </p:cNvPr>
          <p:cNvSpPr/>
          <p:nvPr/>
        </p:nvSpPr>
        <p:spPr>
          <a:xfrm>
            <a:off x="7445406" y="2571750"/>
            <a:ext cx="1060881" cy="11291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Hive</a:t>
            </a:r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4C9920-0773-45C6-8294-8F59D7A2F548}"/>
              </a:ext>
            </a:extLst>
          </p:cNvPr>
          <p:cNvCxnSpPr>
            <a:endCxn id="10" idx="3"/>
          </p:cNvCxnSpPr>
          <p:nvPr/>
        </p:nvCxnSpPr>
        <p:spPr>
          <a:xfrm flipH="1" flipV="1">
            <a:off x="1865791" y="3450639"/>
            <a:ext cx="1405630" cy="3683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718185-D240-41D2-9278-D2446DBEDFF3}"/>
              </a:ext>
            </a:extLst>
          </p:cNvPr>
          <p:cNvCxnSpPr>
            <a:cxnSpLocks/>
          </p:cNvCxnSpPr>
          <p:nvPr/>
        </p:nvCxnSpPr>
        <p:spPr>
          <a:xfrm flipH="1" flipV="1">
            <a:off x="1500326" y="2178127"/>
            <a:ext cx="2325209" cy="12074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30D9A5-87C0-48C2-B75E-C4E69510A6E7}"/>
              </a:ext>
            </a:extLst>
          </p:cNvPr>
          <p:cNvCxnSpPr>
            <a:cxnSpLocks/>
            <a:endCxn id="4" idx="2"/>
          </p:cNvCxnSpPr>
          <p:nvPr/>
        </p:nvCxnSpPr>
        <p:spPr>
          <a:xfrm flipH="1" flipV="1">
            <a:off x="3122721" y="1273946"/>
            <a:ext cx="1311306" cy="21211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0BF8A1-8F0D-40B3-A987-71EB022C0E46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4820762" y="2257889"/>
            <a:ext cx="672297" cy="10871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E728A69-BE7B-4A3D-AC0F-7CF68FA0E915}"/>
              </a:ext>
            </a:extLst>
          </p:cNvPr>
          <p:cNvCxnSpPr>
            <a:cxnSpLocks/>
          </p:cNvCxnSpPr>
          <p:nvPr/>
        </p:nvCxnSpPr>
        <p:spPr>
          <a:xfrm flipV="1">
            <a:off x="5082465" y="2152283"/>
            <a:ext cx="2185388" cy="12769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C0048C4-7D33-4BC7-B246-DFD658CFE3D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5234865" y="3136315"/>
            <a:ext cx="2210541" cy="445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75954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120"/>
          <p:cNvSpPr txBox="1"/>
          <p:nvPr/>
        </p:nvSpPr>
        <p:spPr>
          <a:xfrm>
            <a:off x="515950" y="360000"/>
            <a:ext cx="5269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Joining the Tables</a:t>
            </a:r>
            <a:endParaRPr sz="2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76" name="Google Shape;1376;p120"/>
          <p:cNvSpPr/>
          <p:nvPr/>
        </p:nvSpPr>
        <p:spPr>
          <a:xfrm>
            <a:off x="5835975" y="360000"/>
            <a:ext cx="406800" cy="4068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Avenir"/>
                <a:ea typeface="Avenir"/>
                <a:cs typeface="Avenir"/>
                <a:sym typeface="Avenir"/>
              </a:rPr>
              <a:t>2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377" name="Google Shape;1377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950" y="932550"/>
            <a:ext cx="6111450" cy="2946275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121"/>
          <p:cNvSpPr txBox="1"/>
          <p:nvPr/>
        </p:nvSpPr>
        <p:spPr>
          <a:xfrm>
            <a:off x="515950" y="360000"/>
            <a:ext cx="5269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Saving the Results in to DBFS</a:t>
            </a:r>
            <a:endParaRPr sz="2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83" name="Google Shape;1383;p121"/>
          <p:cNvSpPr/>
          <p:nvPr/>
        </p:nvSpPr>
        <p:spPr>
          <a:xfrm>
            <a:off x="5835975" y="360000"/>
            <a:ext cx="406800" cy="4068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Avenir"/>
                <a:ea typeface="Avenir"/>
                <a:cs typeface="Avenir"/>
                <a:sym typeface="Avenir"/>
              </a:rPr>
              <a:t>1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384" name="Google Shape;1384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950" y="932550"/>
            <a:ext cx="6147150" cy="2145525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22"/>
          <p:cNvSpPr txBox="1"/>
          <p:nvPr/>
        </p:nvSpPr>
        <p:spPr>
          <a:xfrm>
            <a:off x="515950" y="360000"/>
            <a:ext cx="5269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Saving the Results in to DBFS</a:t>
            </a:r>
            <a:endParaRPr sz="2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90" name="Google Shape;1390;p122"/>
          <p:cNvSpPr/>
          <p:nvPr/>
        </p:nvSpPr>
        <p:spPr>
          <a:xfrm>
            <a:off x="5835975" y="360000"/>
            <a:ext cx="406800" cy="4068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Avenir"/>
                <a:ea typeface="Avenir"/>
                <a:cs typeface="Avenir"/>
                <a:sym typeface="Avenir"/>
              </a:rPr>
              <a:t>2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391" name="Google Shape;1391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975" y="930650"/>
            <a:ext cx="5974024" cy="1039710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92" name="Google Shape;1392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975" y="2022125"/>
            <a:ext cx="5974025" cy="2826146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123"/>
          <p:cNvSpPr txBox="1">
            <a:spLocks noGrp="1"/>
          </p:cNvSpPr>
          <p:nvPr>
            <p:ph type="title" idx="4294967295"/>
          </p:nvPr>
        </p:nvSpPr>
        <p:spPr>
          <a:xfrm>
            <a:off x="0" y="1937300"/>
            <a:ext cx="9144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 sz="4000">
                <a:latin typeface="Avenir"/>
                <a:ea typeface="Avenir"/>
                <a:cs typeface="Avenir"/>
                <a:sym typeface="Avenir"/>
              </a:rPr>
              <a:t>Thank You</a:t>
            </a:r>
            <a:endParaRPr sz="40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FA0406F-021A-475E-B521-31F67645A7EA}"/>
              </a:ext>
            </a:extLst>
          </p:cNvPr>
          <p:cNvSpPr/>
          <p:nvPr/>
        </p:nvSpPr>
        <p:spPr>
          <a:xfrm>
            <a:off x="5797118" y="3821837"/>
            <a:ext cx="2934070" cy="100761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HDFS</a:t>
            </a:r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4B6191-7E2B-4167-ABAD-CA7963211AAC}"/>
              </a:ext>
            </a:extLst>
          </p:cNvPr>
          <p:cNvSpPr/>
          <p:nvPr/>
        </p:nvSpPr>
        <p:spPr>
          <a:xfrm>
            <a:off x="5754209" y="2540493"/>
            <a:ext cx="2934070" cy="100761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YARN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74AA20D-35DF-4825-9A3E-51DF97B23755}"/>
              </a:ext>
            </a:extLst>
          </p:cNvPr>
          <p:cNvSpPr/>
          <p:nvPr/>
        </p:nvSpPr>
        <p:spPr>
          <a:xfrm>
            <a:off x="5754209" y="1259149"/>
            <a:ext cx="1285783" cy="1007615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MapReduce</a:t>
            </a:r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B006DD8-F631-47BD-853A-5F1D08226A83}"/>
              </a:ext>
            </a:extLst>
          </p:cNvPr>
          <p:cNvSpPr/>
          <p:nvPr/>
        </p:nvSpPr>
        <p:spPr>
          <a:xfrm>
            <a:off x="7295965" y="1259148"/>
            <a:ext cx="1143741" cy="1007615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Spark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1F1CCF-646E-489D-A30F-5CB5FCA25F2D}"/>
              </a:ext>
            </a:extLst>
          </p:cNvPr>
          <p:cNvSpPr/>
          <p:nvPr/>
        </p:nvSpPr>
        <p:spPr>
          <a:xfrm>
            <a:off x="2660342" y="3821837"/>
            <a:ext cx="2934070" cy="100761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Distributed Storage</a:t>
            </a:r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7823172-BD7A-4157-AEE3-0B276A0A3BEE}"/>
              </a:ext>
            </a:extLst>
          </p:cNvPr>
          <p:cNvSpPr/>
          <p:nvPr/>
        </p:nvSpPr>
        <p:spPr>
          <a:xfrm>
            <a:off x="2617433" y="2540493"/>
            <a:ext cx="2934070" cy="100761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MESOS</a:t>
            </a:r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AA6CE99-C0EC-47E7-A75C-42B0D1E4ADEF}"/>
              </a:ext>
            </a:extLst>
          </p:cNvPr>
          <p:cNvSpPr/>
          <p:nvPr/>
        </p:nvSpPr>
        <p:spPr>
          <a:xfrm>
            <a:off x="3428259" y="1312414"/>
            <a:ext cx="1143741" cy="1007615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Spark</a:t>
            </a:r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59A27FB-C4DC-4D0F-BFD2-557C3B2B8191}"/>
              </a:ext>
            </a:extLst>
          </p:cNvPr>
          <p:cNvSpPr/>
          <p:nvPr/>
        </p:nvSpPr>
        <p:spPr>
          <a:xfrm>
            <a:off x="-444623" y="3860858"/>
            <a:ext cx="2934070" cy="100761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Distributed Storage</a:t>
            </a:r>
            <a:endParaRPr lang="en-GB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EC9C2FA-1A2A-4871-A124-1D14205C65EF}"/>
              </a:ext>
            </a:extLst>
          </p:cNvPr>
          <p:cNvSpPr/>
          <p:nvPr/>
        </p:nvSpPr>
        <p:spPr>
          <a:xfrm>
            <a:off x="-444623" y="2571750"/>
            <a:ext cx="2934070" cy="100761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Spark Standalone Cluster Manager</a:t>
            </a:r>
            <a:endParaRPr lang="en-GB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79A29EA-EBCD-4B2D-9F13-C84A3F11F132}"/>
              </a:ext>
            </a:extLst>
          </p:cNvPr>
          <p:cNvSpPr/>
          <p:nvPr/>
        </p:nvSpPr>
        <p:spPr>
          <a:xfrm>
            <a:off x="142040" y="1488302"/>
            <a:ext cx="1143741" cy="95434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Spark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794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 txBox="1"/>
          <p:nvPr/>
        </p:nvSpPr>
        <p:spPr>
          <a:xfrm>
            <a:off x="505975" y="360000"/>
            <a:ext cx="62079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Building Apache Spark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1" name="Google Shape;191;p19"/>
          <p:cNvSpPr/>
          <p:nvPr/>
        </p:nvSpPr>
        <p:spPr>
          <a:xfrm>
            <a:off x="3457500" y="4932000"/>
            <a:ext cx="51483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Source : https://www.openhub.net/p/apache-spark/analyses/latest/languages_summary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92" name="Google Shape;1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800" y="1024800"/>
            <a:ext cx="7416001" cy="743079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3" name="Google Shape;19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4800" y="1770683"/>
            <a:ext cx="7415062" cy="3056400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/>
          <p:nvPr/>
        </p:nvSpPr>
        <p:spPr>
          <a:xfrm>
            <a:off x="515950" y="360000"/>
            <a:ext cx="6197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 b="0" i="0" u="none" strike="noStrike" cap="none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MapReduce vs Spark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aphicFrame>
        <p:nvGraphicFramePr>
          <p:cNvPr id="199" name="Google Shape;199;p20"/>
          <p:cNvGraphicFramePr/>
          <p:nvPr/>
        </p:nvGraphicFramePr>
        <p:xfrm>
          <a:off x="931346" y="1620213"/>
          <a:ext cx="7281325" cy="2667060"/>
        </p:xfrm>
        <a:graphic>
          <a:graphicData uri="http://schemas.openxmlformats.org/drawingml/2006/table">
            <a:tbl>
              <a:tblPr firstRow="1" bandRow="1">
                <a:gradFill>
                  <a:gsLst>
                    <a:gs pos="0">
                      <a:srgbClr val="BBBBBB"/>
                    </a:gs>
                    <a:gs pos="35000">
                      <a:srgbClr val="CFCFCF"/>
                    </a:gs>
                    <a:gs pos="100000">
                      <a:srgbClr val="EDEDED"/>
                    </a:gs>
                  </a:gsLst>
                  <a:lin ang="16200038" scaled="0"/>
                </a:gradFill>
                <a:tableStyleId>{DF82C98E-39BC-4CC9-AB00-951AA641C68B}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Factors</a:t>
                      </a:r>
                      <a:endParaRPr sz="16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>
                    <a:solidFill>
                      <a:srgbClr val="049F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Apache Spark</a:t>
                      </a:r>
                      <a:endParaRPr sz="16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>
                    <a:solidFill>
                      <a:srgbClr val="049F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MapReduce</a:t>
                      </a:r>
                      <a:endParaRPr sz="16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>
                    <a:solidFill>
                      <a:srgbClr val="049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Speed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10 – 100 times faster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Faster than traditional systems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Written using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Scala (69.9%), Python (14%), Java (8.8%), SQL (3%), R (2.4%)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Java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Data Processing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Batch / Iterative / Interactive / Real-time / Graph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Batch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Complexity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Compact and Simple to use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Complex and Lengthy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Cache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In-memory/Disk Caching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More Disk IO and Minimal Caching</a:t>
                      </a:r>
                      <a:endParaRPr sz="14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7563" y="4311600"/>
            <a:ext cx="644136" cy="35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0850" y="4369200"/>
            <a:ext cx="707939" cy="2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1"/>
          <p:cNvSpPr/>
          <p:nvPr/>
        </p:nvSpPr>
        <p:spPr>
          <a:xfrm>
            <a:off x="515950" y="3544175"/>
            <a:ext cx="3965700" cy="1263600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8" name="Google Shape;208;p21"/>
          <p:cNvCxnSpPr/>
          <p:nvPr/>
        </p:nvCxnSpPr>
        <p:spPr>
          <a:xfrm flipH="1">
            <a:off x="3972882" y="4077825"/>
            <a:ext cx="3900" cy="33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09" name="Google Shape;20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0600" y="3694800"/>
            <a:ext cx="644136" cy="35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57802" y="3694800"/>
            <a:ext cx="644136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1"/>
          <p:cNvSpPr txBox="1"/>
          <p:nvPr/>
        </p:nvSpPr>
        <p:spPr>
          <a:xfrm>
            <a:off x="515950" y="360000"/>
            <a:ext cx="6197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Beyond </a:t>
            </a:r>
            <a:r>
              <a:rPr lang="en-GB" sz="2600" b="0" i="0" u="none" strike="noStrike" cap="none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MapReduce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2" name="Google Shape;212;p21"/>
          <p:cNvSpPr/>
          <p:nvPr/>
        </p:nvSpPr>
        <p:spPr>
          <a:xfrm>
            <a:off x="510900" y="937875"/>
            <a:ext cx="8122200" cy="19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MapReduce - Batch Processing</a:t>
            </a:r>
            <a:endParaRPr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MapReduce - No support for Real-time, Interactive, In-memory, Machine Learning and Graph data 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Spark - To handle all workloads. It offers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In-memory data caching - scan HDD only once, then all IO operations performed in RAM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Efficient Pipeline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Lazy Evaluation - Execution will not start until an action is triggered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13" name="Google Shape;21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9226" y="3757429"/>
            <a:ext cx="707939" cy="24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150" y="3678225"/>
            <a:ext cx="287316" cy="39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21"/>
          <p:cNvCxnSpPr/>
          <p:nvPr/>
        </p:nvCxnSpPr>
        <p:spPr>
          <a:xfrm>
            <a:off x="900000" y="3878025"/>
            <a:ext cx="32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16" name="Google Shape;21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2924" y="3678225"/>
            <a:ext cx="287316" cy="39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Google Shape;217;p21"/>
          <p:cNvCxnSpPr/>
          <p:nvPr/>
        </p:nvCxnSpPr>
        <p:spPr>
          <a:xfrm>
            <a:off x="1908000" y="3878025"/>
            <a:ext cx="32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18" name="Google Shape;218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26000" y="3757429"/>
            <a:ext cx="707939" cy="24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21"/>
          <p:cNvCxnSpPr/>
          <p:nvPr/>
        </p:nvCxnSpPr>
        <p:spPr>
          <a:xfrm>
            <a:off x="2520000" y="3878025"/>
            <a:ext cx="32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20" name="Google Shape;22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3124" y="3678225"/>
            <a:ext cx="287316" cy="39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Google Shape;221;p21"/>
          <p:cNvCxnSpPr/>
          <p:nvPr/>
        </p:nvCxnSpPr>
        <p:spPr>
          <a:xfrm>
            <a:off x="3508200" y="3878025"/>
            <a:ext cx="32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22" name="Google Shape;22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7150" y="3678225"/>
            <a:ext cx="287316" cy="39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" name="Google Shape;223;p21"/>
          <p:cNvCxnSpPr/>
          <p:nvPr/>
        </p:nvCxnSpPr>
        <p:spPr>
          <a:xfrm>
            <a:off x="5091000" y="3878025"/>
            <a:ext cx="32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" name="Google Shape;224;p21"/>
          <p:cNvCxnSpPr/>
          <p:nvPr/>
        </p:nvCxnSpPr>
        <p:spPr>
          <a:xfrm>
            <a:off x="5946600" y="3878025"/>
            <a:ext cx="32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" name="Google Shape;225;p21"/>
          <p:cNvCxnSpPr/>
          <p:nvPr/>
        </p:nvCxnSpPr>
        <p:spPr>
          <a:xfrm>
            <a:off x="6694200" y="3878025"/>
            <a:ext cx="32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26" name="Google Shape;22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9925" y="3712800"/>
            <a:ext cx="411018" cy="32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21"/>
          <p:cNvCxnSpPr/>
          <p:nvPr/>
        </p:nvCxnSpPr>
        <p:spPr>
          <a:xfrm>
            <a:off x="7546800" y="3878025"/>
            <a:ext cx="32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28" name="Google Shape;22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8325" y="3843051"/>
            <a:ext cx="411018" cy="2784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p21"/>
          <p:cNvCxnSpPr/>
          <p:nvPr/>
        </p:nvCxnSpPr>
        <p:spPr>
          <a:xfrm flipH="1">
            <a:off x="3289650" y="4489800"/>
            <a:ext cx="3312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30" name="Google Shape;23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80439" y="4366625"/>
            <a:ext cx="709200" cy="2463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Google Shape;231;p21"/>
          <p:cNvCxnSpPr/>
          <p:nvPr/>
        </p:nvCxnSpPr>
        <p:spPr>
          <a:xfrm flipH="1">
            <a:off x="8087682" y="4077825"/>
            <a:ext cx="3900" cy="33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" name="Google Shape;232;p21"/>
          <p:cNvCxnSpPr/>
          <p:nvPr/>
        </p:nvCxnSpPr>
        <p:spPr>
          <a:xfrm flipH="1">
            <a:off x="7436375" y="4489800"/>
            <a:ext cx="3312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33" name="Google Shape;233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86000" y="4363781"/>
            <a:ext cx="637200" cy="255643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1"/>
          <p:cNvSpPr/>
          <p:nvPr/>
        </p:nvSpPr>
        <p:spPr>
          <a:xfrm>
            <a:off x="4660000" y="3544175"/>
            <a:ext cx="3972900" cy="1263600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2"/>
          <p:cNvSpPr txBox="1"/>
          <p:nvPr/>
        </p:nvSpPr>
        <p:spPr>
          <a:xfrm>
            <a:off x="515950" y="2230600"/>
            <a:ext cx="66975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40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Apache Spark Ecosystem</a:t>
            </a:r>
            <a:endParaRPr sz="40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3"/>
          <p:cNvSpPr txBox="1"/>
          <p:nvPr/>
        </p:nvSpPr>
        <p:spPr>
          <a:xfrm>
            <a:off x="515950" y="360000"/>
            <a:ext cx="6207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 b="0" i="0" u="none" strike="noStrike" cap="none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Apache Spark Ecosystem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6" name="Google Shape;246;p23"/>
          <p:cNvSpPr/>
          <p:nvPr/>
        </p:nvSpPr>
        <p:spPr>
          <a:xfrm>
            <a:off x="515950" y="2844800"/>
            <a:ext cx="8122200" cy="1582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7" name="Google Shape;247;p23"/>
          <p:cNvSpPr txBox="1"/>
          <p:nvPr/>
        </p:nvSpPr>
        <p:spPr>
          <a:xfrm>
            <a:off x="3319301" y="3068425"/>
            <a:ext cx="2515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Spark Core API</a:t>
            </a:r>
            <a:endParaRPr sz="26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8" name="Google Shape;248;p23"/>
          <p:cNvSpPr txBox="1"/>
          <p:nvPr/>
        </p:nvSpPr>
        <p:spPr>
          <a:xfrm>
            <a:off x="929627" y="3799839"/>
            <a:ext cx="1036200" cy="307800"/>
          </a:xfrm>
          <a:prstGeom prst="rect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Scala</a:t>
            </a:r>
            <a:endParaRPr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3"/>
          <p:cNvSpPr txBox="1"/>
          <p:nvPr/>
        </p:nvSpPr>
        <p:spPr>
          <a:xfrm>
            <a:off x="2489912" y="3799839"/>
            <a:ext cx="1036200" cy="307800"/>
          </a:xfrm>
          <a:prstGeom prst="rect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Python</a:t>
            </a:r>
            <a:endParaRPr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3"/>
          <p:cNvSpPr txBox="1"/>
          <p:nvPr/>
        </p:nvSpPr>
        <p:spPr>
          <a:xfrm>
            <a:off x="4050197" y="3799839"/>
            <a:ext cx="1036200" cy="307800"/>
          </a:xfrm>
          <a:prstGeom prst="rect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SQL</a:t>
            </a:r>
            <a:endParaRPr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1" name="Google Shape;251;p23"/>
          <p:cNvSpPr txBox="1"/>
          <p:nvPr/>
        </p:nvSpPr>
        <p:spPr>
          <a:xfrm>
            <a:off x="5610482" y="3799839"/>
            <a:ext cx="1036200" cy="307800"/>
          </a:xfrm>
          <a:prstGeom prst="rect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Java</a:t>
            </a:r>
            <a:endParaRPr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2" name="Google Shape;252;p23"/>
          <p:cNvSpPr txBox="1"/>
          <p:nvPr/>
        </p:nvSpPr>
        <p:spPr>
          <a:xfrm>
            <a:off x="7170767" y="3799839"/>
            <a:ext cx="1036200" cy="307800"/>
          </a:xfrm>
          <a:prstGeom prst="rect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</a:t>
            </a:r>
            <a:endParaRPr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3" name="Google Shape;253;p23"/>
          <p:cNvSpPr/>
          <p:nvPr/>
        </p:nvSpPr>
        <p:spPr>
          <a:xfrm>
            <a:off x="533150" y="1504800"/>
            <a:ext cx="1784700" cy="1317600"/>
          </a:xfrm>
          <a:prstGeom prst="roundRect">
            <a:avLst>
              <a:gd name="adj" fmla="val 16667"/>
            </a:avLst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Spark SQL </a:t>
            </a:r>
            <a:endParaRPr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+ </a:t>
            </a:r>
            <a:endParaRPr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DataFrames</a:t>
            </a:r>
            <a:endParaRPr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4" name="Google Shape;254;p23"/>
          <p:cNvSpPr/>
          <p:nvPr/>
        </p:nvSpPr>
        <p:spPr>
          <a:xfrm>
            <a:off x="2633033" y="1501200"/>
            <a:ext cx="1784700" cy="1317600"/>
          </a:xfrm>
          <a:prstGeom prst="roundRect">
            <a:avLst>
              <a:gd name="adj" fmla="val 16667"/>
            </a:avLst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Spark Streaming</a:t>
            </a:r>
            <a:endParaRPr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3"/>
          <p:cNvSpPr/>
          <p:nvPr/>
        </p:nvSpPr>
        <p:spPr>
          <a:xfrm>
            <a:off x="4732917" y="1508400"/>
            <a:ext cx="1784700" cy="1317600"/>
          </a:xfrm>
          <a:prstGeom prst="roundRect">
            <a:avLst>
              <a:gd name="adj" fmla="val 16667"/>
            </a:avLst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ML Lib</a:t>
            </a:r>
            <a:endParaRPr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+ </a:t>
            </a:r>
            <a:endParaRPr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Machine Learning</a:t>
            </a:r>
            <a:endParaRPr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3"/>
          <p:cNvSpPr/>
          <p:nvPr/>
        </p:nvSpPr>
        <p:spPr>
          <a:xfrm>
            <a:off x="6832800" y="1512000"/>
            <a:ext cx="1784700" cy="1317600"/>
          </a:xfrm>
          <a:prstGeom prst="roundRect">
            <a:avLst>
              <a:gd name="adj" fmla="val 16667"/>
            </a:avLst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Graph</a:t>
            </a:r>
            <a:r>
              <a:rPr lang="en-GB" b="1" i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X</a:t>
            </a:r>
            <a:endParaRPr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/>
          <p:nvPr/>
        </p:nvSpPr>
        <p:spPr>
          <a:xfrm>
            <a:off x="515950" y="360000"/>
            <a:ext cx="4699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 b="0" i="0" u="none" strike="noStrike" cap="none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Apache Spark History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3" name="Google Shape;263;p24"/>
          <p:cNvSpPr/>
          <p:nvPr/>
        </p:nvSpPr>
        <p:spPr>
          <a:xfrm>
            <a:off x="515950" y="2438400"/>
            <a:ext cx="8121900" cy="7806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"/>
          <p:cNvSpPr/>
          <p:nvPr/>
        </p:nvSpPr>
        <p:spPr>
          <a:xfrm>
            <a:off x="902439" y="2686510"/>
            <a:ext cx="282900" cy="2781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65" name="Google Shape;265;p24"/>
          <p:cNvSpPr txBox="1"/>
          <p:nvPr/>
        </p:nvSpPr>
        <p:spPr>
          <a:xfrm>
            <a:off x="515800" y="1180550"/>
            <a:ext cx="1091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Started as a Research project at UC Berkeley</a:t>
            </a:r>
            <a:endParaRPr sz="11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66" name="Google Shape;266;p24"/>
          <p:cNvCxnSpPr/>
          <p:nvPr/>
        </p:nvCxnSpPr>
        <p:spPr>
          <a:xfrm rot="10800000">
            <a:off x="1043903" y="1976400"/>
            <a:ext cx="0" cy="671100"/>
          </a:xfrm>
          <a:prstGeom prst="straightConnector1">
            <a:avLst/>
          </a:prstGeom>
          <a:noFill/>
          <a:ln w="222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7" name="Google Shape;267;p24"/>
          <p:cNvSpPr txBox="1"/>
          <p:nvPr/>
        </p:nvSpPr>
        <p:spPr>
          <a:xfrm>
            <a:off x="784200" y="3056702"/>
            <a:ext cx="512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2009</a:t>
            </a:r>
            <a:endParaRPr sz="11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8" name="Google Shape;268;p24"/>
          <p:cNvSpPr/>
          <p:nvPr/>
        </p:nvSpPr>
        <p:spPr>
          <a:xfrm>
            <a:off x="2042512" y="2686510"/>
            <a:ext cx="282900" cy="2781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69" name="Google Shape;269;p24"/>
          <p:cNvSpPr txBox="1"/>
          <p:nvPr/>
        </p:nvSpPr>
        <p:spPr>
          <a:xfrm>
            <a:off x="1939800" y="2328570"/>
            <a:ext cx="512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2010</a:t>
            </a:r>
            <a:endParaRPr sz="11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0" name="Google Shape;270;p24"/>
          <p:cNvSpPr txBox="1"/>
          <p:nvPr/>
        </p:nvSpPr>
        <p:spPr>
          <a:xfrm>
            <a:off x="1378800" y="3690000"/>
            <a:ext cx="16056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Open Sourced and First Research Paper Published</a:t>
            </a:r>
            <a:endParaRPr sz="11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1" name="Google Shape;271;p24"/>
          <p:cNvSpPr/>
          <p:nvPr/>
        </p:nvSpPr>
        <p:spPr>
          <a:xfrm>
            <a:off x="3182586" y="2686510"/>
            <a:ext cx="282900" cy="2781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72" name="Google Shape;272;p24"/>
          <p:cNvSpPr txBox="1"/>
          <p:nvPr/>
        </p:nvSpPr>
        <p:spPr>
          <a:xfrm>
            <a:off x="3070200" y="3056702"/>
            <a:ext cx="512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2013</a:t>
            </a:r>
            <a:endParaRPr sz="11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3" name="Google Shape;273;p24"/>
          <p:cNvSpPr txBox="1"/>
          <p:nvPr/>
        </p:nvSpPr>
        <p:spPr>
          <a:xfrm>
            <a:off x="2395050" y="1339800"/>
            <a:ext cx="18699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Donated to Apache Software Foundation (ASF) &amp; Databricks Founded</a:t>
            </a:r>
            <a:endParaRPr sz="11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74" name="Google Shape;274;p24"/>
          <p:cNvCxnSpPr/>
          <p:nvPr/>
        </p:nvCxnSpPr>
        <p:spPr>
          <a:xfrm rot="10800000">
            <a:off x="3324034" y="1977000"/>
            <a:ext cx="0" cy="671100"/>
          </a:xfrm>
          <a:prstGeom prst="straightConnector1">
            <a:avLst/>
          </a:prstGeom>
          <a:noFill/>
          <a:ln w="222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5" name="Google Shape;275;p24"/>
          <p:cNvSpPr/>
          <p:nvPr/>
        </p:nvSpPr>
        <p:spPr>
          <a:xfrm>
            <a:off x="4322550" y="2686510"/>
            <a:ext cx="282900" cy="2781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76" name="Google Shape;276;p24"/>
          <p:cNvSpPr txBox="1"/>
          <p:nvPr/>
        </p:nvSpPr>
        <p:spPr>
          <a:xfrm>
            <a:off x="4222200" y="2335464"/>
            <a:ext cx="512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2014</a:t>
            </a:r>
            <a:endParaRPr sz="11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7" name="Google Shape;277;p24"/>
          <p:cNvSpPr txBox="1"/>
          <p:nvPr/>
        </p:nvSpPr>
        <p:spPr>
          <a:xfrm>
            <a:off x="3661200" y="3690000"/>
            <a:ext cx="16056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Spark 1.0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(Spark Core, Spark SQL, ML lib)</a:t>
            </a:r>
            <a:endParaRPr sz="1100" i="1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8" name="Google Shape;278;p24"/>
          <p:cNvSpPr/>
          <p:nvPr/>
        </p:nvSpPr>
        <p:spPr>
          <a:xfrm>
            <a:off x="5462733" y="2686510"/>
            <a:ext cx="282900" cy="2781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79" name="Google Shape;279;p24"/>
          <p:cNvSpPr txBox="1"/>
          <p:nvPr/>
        </p:nvSpPr>
        <p:spPr>
          <a:xfrm>
            <a:off x="4798800" y="1335441"/>
            <a:ext cx="16056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DataFrame and Dataset APIs introduced</a:t>
            </a:r>
            <a:endParaRPr sz="11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0" name="Google Shape;280;p24"/>
          <p:cNvSpPr txBox="1"/>
          <p:nvPr/>
        </p:nvSpPr>
        <p:spPr>
          <a:xfrm>
            <a:off x="5345400" y="3056702"/>
            <a:ext cx="512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2015</a:t>
            </a:r>
            <a:endParaRPr sz="11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4"/>
          <p:cNvSpPr/>
          <p:nvPr/>
        </p:nvSpPr>
        <p:spPr>
          <a:xfrm>
            <a:off x="6602807" y="2686510"/>
            <a:ext cx="282900" cy="2781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82" name="Google Shape;282;p24"/>
          <p:cNvSpPr txBox="1"/>
          <p:nvPr/>
        </p:nvSpPr>
        <p:spPr>
          <a:xfrm>
            <a:off x="6493800" y="2328570"/>
            <a:ext cx="512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2016</a:t>
            </a:r>
            <a:endParaRPr sz="11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4"/>
          <p:cNvSpPr/>
          <p:nvPr/>
        </p:nvSpPr>
        <p:spPr>
          <a:xfrm>
            <a:off x="7742880" y="2697290"/>
            <a:ext cx="282900" cy="2781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84" name="Google Shape;284;p24"/>
          <p:cNvSpPr txBox="1"/>
          <p:nvPr/>
        </p:nvSpPr>
        <p:spPr>
          <a:xfrm>
            <a:off x="5943600" y="3704550"/>
            <a:ext cx="1605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Release of Spark 2.0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4"/>
          <p:cNvSpPr txBox="1"/>
          <p:nvPr/>
        </p:nvSpPr>
        <p:spPr>
          <a:xfrm>
            <a:off x="7229850" y="1660950"/>
            <a:ext cx="13371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Apache Spark 3.0 </a:t>
            </a:r>
            <a:endParaRPr sz="11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4"/>
          <p:cNvSpPr txBox="1"/>
          <p:nvPr/>
        </p:nvSpPr>
        <p:spPr>
          <a:xfrm>
            <a:off x="7624200" y="3063598"/>
            <a:ext cx="512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2020</a:t>
            </a:r>
            <a:endParaRPr sz="11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87" name="Google Shape;287;p24"/>
          <p:cNvCxnSpPr/>
          <p:nvPr/>
        </p:nvCxnSpPr>
        <p:spPr>
          <a:xfrm rot="10800000">
            <a:off x="2178000" y="2992200"/>
            <a:ext cx="0" cy="671100"/>
          </a:xfrm>
          <a:prstGeom prst="straightConnector1">
            <a:avLst/>
          </a:prstGeom>
          <a:noFill/>
          <a:ln w="222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8" name="Google Shape;288;p24"/>
          <p:cNvCxnSpPr/>
          <p:nvPr/>
        </p:nvCxnSpPr>
        <p:spPr>
          <a:xfrm rot="10800000">
            <a:off x="4467025" y="2992200"/>
            <a:ext cx="0" cy="671100"/>
          </a:xfrm>
          <a:prstGeom prst="straightConnector1">
            <a:avLst/>
          </a:prstGeom>
          <a:noFill/>
          <a:ln w="222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9" name="Google Shape;289;p24"/>
          <p:cNvCxnSpPr/>
          <p:nvPr/>
        </p:nvCxnSpPr>
        <p:spPr>
          <a:xfrm rot="10800000">
            <a:off x="5605200" y="1977000"/>
            <a:ext cx="0" cy="671100"/>
          </a:xfrm>
          <a:prstGeom prst="straightConnector1">
            <a:avLst/>
          </a:prstGeom>
          <a:noFill/>
          <a:ln w="222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0" name="Google Shape;290;p24"/>
          <p:cNvCxnSpPr/>
          <p:nvPr/>
        </p:nvCxnSpPr>
        <p:spPr>
          <a:xfrm rot="10800000">
            <a:off x="7891200" y="1977000"/>
            <a:ext cx="0" cy="671100"/>
          </a:xfrm>
          <a:prstGeom prst="straightConnector1">
            <a:avLst/>
          </a:prstGeom>
          <a:noFill/>
          <a:ln w="222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1" name="Google Shape;291;p24"/>
          <p:cNvCxnSpPr/>
          <p:nvPr/>
        </p:nvCxnSpPr>
        <p:spPr>
          <a:xfrm rot="10800000">
            <a:off x="6746400" y="2992200"/>
            <a:ext cx="0" cy="671100"/>
          </a:xfrm>
          <a:prstGeom prst="straightConnector1">
            <a:avLst/>
          </a:prstGeom>
          <a:noFill/>
          <a:ln w="222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92" name="Google Shape;292;p24"/>
          <p:cNvGrpSpPr/>
          <p:nvPr/>
        </p:nvGrpSpPr>
        <p:grpSpPr>
          <a:xfrm>
            <a:off x="7422010" y="182630"/>
            <a:ext cx="405096" cy="405096"/>
            <a:chOff x="370175" y="466017"/>
            <a:chExt cx="701100" cy="701100"/>
          </a:xfrm>
        </p:grpSpPr>
        <p:sp>
          <p:nvSpPr>
            <p:cNvPr id="293" name="Google Shape;293;p24"/>
            <p:cNvSpPr/>
            <p:nvPr/>
          </p:nvSpPr>
          <p:spPr>
            <a:xfrm>
              <a:off x="370175" y="466017"/>
              <a:ext cx="701100" cy="7011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4"/>
            <p:cNvSpPr/>
            <p:nvPr/>
          </p:nvSpPr>
          <p:spPr>
            <a:xfrm>
              <a:off x="451775" y="547617"/>
              <a:ext cx="537900" cy="537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5" name="Google Shape;295;p24"/>
            <p:cNvGrpSpPr/>
            <p:nvPr/>
          </p:nvGrpSpPr>
          <p:grpSpPr>
            <a:xfrm>
              <a:off x="678425" y="581817"/>
              <a:ext cx="84600" cy="469500"/>
              <a:chOff x="678425" y="581817"/>
              <a:chExt cx="84600" cy="469500"/>
            </a:xfrm>
          </p:grpSpPr>
          <p:sp>
            <p:nvSpPr>
              <p:cNvPr id="296" name="Google Shape;296;p24"/>
              <p:cNvSpPr/>
              <p:nvPr/>
            </p:nvSpPr>
            <p:spPr>
              <a:xfrm>
                <a:off x="678425" y="581817"/>
                <a:ext cx="84600" cy="84600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24"/>
              <p:cNvSpPr/>
              <p:nvPr/>
            </p:nvSpPr>
            <p:spPr>
              <a:xfrm>
                <a:off x="678425" y="696717"/>
                <a:ext cx="84600" cy="354600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98" name="Google Shape;298;p24"/>
          <p:cNvSpPr txBox="1"/>
          <p:nvPr/>
        </p:nvSpPr>
        <p:spPr>
          <a:xfrm>
            <a:off x="7191962" y="603963"/>
            <a:ext cx="8652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11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Information</a:t>
            </a:r>
            <a:endParaRPr sz="11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915450" y="4394904"/>
            <a:ext cx="1423800" cy="85800"/>
          </a:xfrm>
          <a:prstGeom prst="rect">
            <a:avLst/>
          </a:prstGeom>
          <a:solidFill>
            <a:srgbClr val="25AA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1"/>
          <p:cNvSpPr/>
          <p:nvPr/>
        </p:nvSpPr>
        <p:spPr>
          <a:xfrm>
            <a:off x="2339250" y="4394900"/>
            <a:ext cx="5889300" cy="85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" name="Google Shape;54;p11"/>
          <p:cNvGrpSpPr/>
          <p:nvPr/>
        </p:nvGrpSpPr>
        <p:grpSpPr>
          <a:xfrm>
            <a:off x="2532623" y="3219184"/>
            <a:ext cx="405096" cy="405096"/>
            <a:chOff x="7781800" y="2472275"/>
            <a:chExt cx="701100" cy="701100"/>
          </a:xfrm>
        </p:grpSpPr>
        <p:sp>
          <p:nvSpPr>
            <p:cNvPr id="55" name="Google Shape;55;p11"/>
            <p:cNvSpPr/>
            <p:nvPr/>
          </p:nvSpPr>
          <p:spPr>
            <a:xfrm>
              <a:off x="7781800" y="2472275"/>
              <a:ext cx="701100" cy="701100"/>
            </a:xfrm>
            <a:prstGeom prst="ellipse">
              <a:avLst/>
            </a:prstGeom>
            <a:solidFill>
              <a:srgbClr val="DB3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1"/>
            <p:cNvSpPr/>
            <p:nvPr/>
          </p:nvSpPr>
          <p:spPr>
            <a:xfrm>
              <a:off x="7860550" y="2551025"/>
              <a:ext cx="543600" cy="543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" name="Google Shape;57;p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64100" y="2585153"/>
              <a:ext cx="136500" cy="4815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" name="Google Shape;58;p11"/>
          <p:cNvGrpSpPr/>
          <p:nvPr/>
        </p:nvGrpSpPr>
        <p:grpSpPr>
          <a:xfrm>
            <a:off x="3692485" y="3219168"/>
            <a:ext cx="405096" cy="405096"/>
            <a:chOff x="370175" y="466017"/>
            <a:chExt cx="701100" cy="701100"/>
          </a:xfrm>
        </p:grpSpPr>
        <p:sp>
          <p:nvSpPr>
            <p:cNvPr id="59" name="Google Shape;59;p11"/>
            <p:cNvSpPr/>
            <p:nvPr/>
          </p:nvSpPr>
          <p:spPr>
            <a:xfrm>
              <a:off x="370175" y="466017"/>
              <a:ext cx="701100" cy="7011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1"/>
            <p:cNvSpPr/>
            <p:nvPr/>
          </p:nvSpPr>
          <p:spPr>
            <a:xfrm>
              <a:off x="451775" y="547617"/>
              <a:ext cx="537900" cy="537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1" name="Google Shape;61;p11"/>
            <p:cNvGrpSpPr/>
            <p:nvPr/>
          </p:nvGrpSpPr>
          <p:grpSpPr>
            <a:xfrm>
              <a:off x="678425" y="581817"/>
              <a:ext cx="84600" cy="469500"/>
              <a:chOff x="678425" y="581817"/>
              <a:chExt cx="84600" cy="469500"/>
            </a:xfrm>
          </p:grpSpPr>
          <p:sp>
            <p:nvSpPr>
              <p:cNvPr id="62" name="Google Shape;62;p11"/>
              <p:cNvSpPr/>
              <p:nvPr/>
            </p:nvSpPr>
            <p:spPr>
              <a:xfrm>
                <a:off x="678425" y="581817"/>
                <a:ext cx="84600" cy="84600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11"/>
              <p:cNvSpPr/>
              <p:nvPr/>
            </p:nvSpPr>
            <p:spPr>
              <a:xfrm>
                <a:off x="678425" y="696717"/>
                <a:ext cx="84600" cy="354600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64" name="Google Shape;64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5584" y="3232725"/>
            <a:ext cx="898400" cy="47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09510" y="3219150"/>
            <a:ext cx="434169" cy="4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/>
          <p:nvPr/>
        </p:nvSpPr>
        <p:spPr>
          <a:xfrm>
            <a:off x="2215400" y="3701825"/>
            <a:ext cx="10029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11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Error/ Warning</a:t>
            </a:r>
            <a:endParaRPr sz="11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1"/>
          <p:cNvSpPr txBox="1"/>
          <p:nvPr/>
        </p:nvSpPr>
        <p:spPr>
          <a:xfrm>
            <a:off x="3462437" y="3701825"/>
            <a:ext cx="8652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11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Information</a:t>
            </a:r>
            <a:endParaRPr sz="11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1"/>
          <p:cNvSpPr txBox="1"/>
          <p:nvPr/>
        </p:nvSpPr>
        <p:spPr>
          <a:xfrm>
            <a:off x="4658548" y="3701825"/>
            <a:ext cx="7629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11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Flashback</a:t>
            </a:r>
            <a:endParaRPr sz="11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1"/>
          <p:cNvSpPr txBox="1"/>
          <p:nvPr/>
        </p:nvSpPr>
        <p:spPr>
          <a:xfrm>
            <a:off x="5880987" y="3701825"/>
            <a:ext cx="10476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11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Class Exercise</a:t>
            </a:r>
            <a:endParaRPr sz="11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5"/>
          <p:cNvSpPr txBox="1"/>
          <p:nvPr/>
        </p:nvSpPr>
        <p:spPr>
          <a:xfrm>
            <a:off x="515950" y="360000"/>
            <a:ext cx="53391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 b="0" i="0" u="none" strike="noStrike" cap="none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Spark </a:t>
            </a: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-</a:t>
            </a:r>
            <a:r>
              <a:rPr lang="en-GB" sz="2600" b="0" i="0" u="none" strike="noStrike" cap="none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 Pillars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5" name="Google Shape;305;p25"/>
          <p:cNvSpPr/>
          <p:nvPr/>
        </p:nvSpPr>
        <p:spPr>
          <a:xfrm>
            <a:off x="510900" y="930650"/>
            <a:ext cx="8122200" cy="3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Char char="●"/>
            </a:pPr>
            <a:r>
              <a:rPr lang="en-GB" sz="20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Resilient Distributed Dataset (RDD)</a:t>
            </a:r>
            <a:endParaRPr sz="20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Char char="●"/>
            </a:pPr>
            <a:r>
              <a:rPr lang="en-GB" sz="20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Directed Acyclic Graph (DAG)</a:t>
            </a:r>
            <a:endParaRPr sz="20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5D6DE7BE-25AC-495D-A7EF-4DE30FBE0FCF}"/>
              </a:ext>
            </a:extLst>
          </p:cNvPr>
          <p:cNvSpPr/>
          <p:nvPr/>
        </p:nvSpPr>
        <p:spPr>
          <a:xfrm>
            <a:off x="3000651" y="2957373"/>
            <a:ext cx="3390162" cy="11999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8DF9239-CB43-471A-B165-592B6311DC1F}"/>
              </a:ext>
            </a:extLst>
          </p:cNvPr>
          <p:cNvSpPr/>
          <p:nvPr/>
        </p:nvSpPr>
        <p:spPr>
          <a:xfrm>
            <a:off x="6662691" y="439445"/>
            <a:ext cx="1948649" cy="1083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Cloud</a:t>
            </a:r>
          </a:p>
          <a:p>
            <a:pPr algn="ctr"/>
            <a:r>
              <a:rPr lang="en-IN" dirty="0"/>
              <a:t>Book.txt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7836BC-98BF-4B37-993A-4A42FCD75D62}"/>
              </a:ext>
            </a:extLst>
          </p:cNvPr>
          <p:cNvSpPr/>
          <p:nvPr/>
        </p:nvSpPr>
        <p:spPr>
          <a:xfrm>
            <a:off x="4128117" y="510466"/>
            <a:ext cx="1296139" cy="5592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textFile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9DEEEE-9794-409D-B726-50C90BBC84B6}"/>
              </a:ext>
            </a:extLst>
          </p:cNvPr>
          <p:cNvSpPr/>
          <p:nvPr/>
        </p:nvSpPr>
        <p:spPr>
          <a:xfrm>
            <a:off x="4128117" y="1470549"/>
            <a:ext cx="1296139" cy="5592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flatMap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0F976A-D7B0-4AE6-850B-1F25C43160CE}"/>
              </a:ext>
            </a:extLst>
          </p:cNvPr>
          <p:cNvSpPr/>
          <p:nvPr/>
        </p:nvSpPr>
        <p:spPr>
          <a:xfrm>
            <a:off x="4128116" y="2355542"/>
            <a:ext cx="1296139" cy="5592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map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D75E27-F5F9-4065-AE51-3D9191B357D9}"/>
              </a:ext>
            </a:extLst>
          </p:cNvPr>
          <p:cNvSpPr/>
          <p:nvPr/>
        </p:nvSpPr>
        <p:spPr>
          <a:xfrm>
            <a:off x="4128116" y="3224629"/>
            <a:ext cx="1296139" cy="5592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reduceByKey</a:t>
            </a:r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6388D31-3478-41CD-A933-4B1A737CDD5D}"/>
              </a:ext>
            </a:extLst>
          </p:cNvPr>
          <p:cNvSpPr/>
          <p:nvPr/>
        </p:nvSpPr>
        <p:spPr>
          <a:xfrm>
            <a:off x="4318986" y="4247965"/>
            <a:ext cx="1025371" cy="528221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collect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5A01C7-B16D-4EDD-987E-0939A97C8BC1}"/>
              </a:ext>
            </a:extLst>
          </p:cNvPr>
          <p:cNvCxnSpPr>
            <a:stCxn id="8" idx="2"/>
            <a:endCxn id="4" idx="0"/>
          </p:cNvCxnSpPr>
          <p:nvPr/>
        </p:nvCxnSpPr>
        <p:spPr>
          <a:xfrm>
            <a:off x="4776186" y="3783922"/>
            <a:ext cx="55486" cy="4640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0AD956-F887-4814-B054-4BF3EDBBEB37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776186" y="2861015"/>
            <a:ext cx="27742" cy="363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760B59-8ECB-46A9-9CCA-9E1BAEFD718D}"/>
              </a:ext>
            </a:extLst>
          </p:cNvPr>
          <p:cNvCxnSpPr>
            <a:cxnSpLocks/>
          </p:cNvCxnSpPr>
          <p:nvPr/>
        </p:nvCxnSpPr>
        <p:spPr>
          <a:xfrm flipH="1">
            <a:off x="4831671" y="1991928"/>
            <a:ext cx="27742" cy="363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92B1D6-45ED-4BBE-9D73-3B9DFF1D0218}"/>
              </a:ext>
            </a:extLst>
          </p:cNvPr>
          <p:cNvCxnSpPr>
            <a:cxnSpLocks/>
          </p:cNvCxnSpPr>
          <p:nvPr/>
        </p:nvCxnSpPr>
        <p:spPr>
          <a:xfrm flipH="1">
            <a:off x="4790057" y="1088347"/>
            <a:ext cx="27742" cy="363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6F5674-8C84-44EF-8C53-7005E8EE6F4E}"/>
              </a:ext>
            </a:extLst>
          </p:cNvPr>
          <p:cNvCxnSpPr>
            <a:cxnSpLocks/>
          </p:cNvCxnSpPr>
          <p:nvPr/>
        </p:nvCxnSpPr>
        <p:spPr>
          <a:xfrm flipH="1">
            <a:off x="5499717" y="799175"/>
            <a:ext cx="11629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495B50-7F2D-4A2C-BE3E-E6D945D73844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344357" y="4512076"/>
            <a:ext cx="12828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E493395-5918-422E-BE9F-19D3B29B3416}"/>
              </a:ext>
            </a:extLst>
          </p:cNvPr>
          <p:cNvSpPr txBox="1"/>
          <p:nvPr/>
        </p:nvSpPr>
        <p:spPr>
          <a:xfrm>
            <a:off x="6662691" y="4358186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(Hadoop,100)</a:t>
            </a:r>
            <a:endParaRPr lang="en-GB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DD37C9D-54B4-44A5-85BA-9B072CB256E7}"/>
              </a:ext>
            </a:extLst>
          </p:cNvPr>
          <p:cNvSpPr/>
          <p:nvPr/>
        </p:nvSpPr>
        <p:spPr>
          <a:xfrm>
            <a:off x="2487966" y="4247965"/>
            <a:ext cx="1025371" cy="570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count</a:t>
            </a:r>
            <a:endParaRPr lang="en-GB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BD061F-6558-4BE5-AFB3-D82E8DBBFFF3}"/>
              </a:ext>
            </a:extLst>
          </p:cNvPr>
          <p:cNvCxnSpPr>
            <a:cxnSpLocks/>
          </p:cNvCxnSpPr>
          <p:nvPr/>
        </p:nvCxnSpPr>
        <p:spPr>
          <a:xfrm flipH="1">
            <a:off x="3341704" y="3783922"/>
            <a:ext cx="785302" cy="4640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D1640B4-E5E6-4E93-8C69-142AEC7F03B5}"/>
              </a:ext>
            </a:extLst>
          </p:cNvPr>
          <p:cNvSpPr/>
          <p:nvPr/>
        </p:nvSpPr>
        <p:spPr>
          <a:xfrm>
            <a:off x="6361407" y="3730743"/>
            <a:ext cx="1025371" cy="570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Take(10)</a:t>
            </a:r>
            <a:endParaRPr lang="en-GB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033F2EB-3ADC-46EB-AD41-605CF0E8A3D6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424255" y="3504276"/>
            <a:ext cx="905524" cy="4018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E12E4D0-59F1-480B-B895-7FF7B314404B}"/>
              </a:ext>
            </a:extLst>
          </p:cNvPr>
          <p:cNvSpPr txBox="1"/>
          <p:nvPr/>
        </p:nvSpPr>
        <p:spPr>
          <a:xfrm>
            <a:off x="3051465" y="667952"/>
            <a:ext cx="1116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 err="1">
                <a:solidFill>
                  <a:srgbClr val="FF0000"/>
                </a:solidFill>
              </a:rPr>
              <a:t>bookRDD</a:t>
            </a:r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2F16E2-921B-48D0-AB65-10CF88E94594}"/>
              </a:ext>
            </a:extLst>
          </p:cNvPr>
          <p:cNvSpPr txBox="1"/>
          <p:nvPr/>
        </p:nvSpPr>
        <p:spPr>
          <a:xfrm>
            <a:off x="3329568" y="1653374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 err="1">
                <a:solidFill>
                  <a:srgbClr val="FF0000"/>
                </a:solidFill>
              </a:rPr>
              <a:t>aRDD</a:t>
            </a:r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480674-5514-4A17-9420-7B5ABE88FCAB}"/>
              </a:ext>
            </a:extLst>
          </p:cNvPr>
          <p:cNvSpPr txBox="1"/>
          <p:nvPr/>
        </p:nvSpPr>
        <p:spPr>
          <a:xfrm>
            <a:off x="3323958" y="2522461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 err="1">
                <a:solidFill>
                  <a:srgbClr val="FF0000"/>
                </a:solidFill>
              </a:rPr>
              <a:t>bRDD</a:t>
            </a:r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60B1941-E66C-402E-A2EC-CC6D191FAA4F}"/>
              </a:ext>
            </a:extLst>
          </p:cNvPr>
          <p:cNvSpPr txBox="1"/>
          <p:nvPr/>
        </p:nvSpPr>
        <p:spPr>
          <a:xfrm>
            <a:off x="3410820" y="329176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 err="1">
                <a:solidFill>
                  <a:srgbClr val="FF0000"/>
                </a:solidFill>
              </a:rPr>
              <a:t>cRDD</a:t>
            </a:r>
            <a:endParaRPr lang="en-GB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862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5"/>
          <p:cNvSpPr txBox="1"/>
          <p:nvPr/>
        </p:nvSpPr>
        <p:spPr>
          <a:xfrm>
            <a:off x="515950" y="360000"/>
            <a:ext cx="53391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 b="0" i="0" u="none" strike="noStrike" cap="none" dirty="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Caching the RDD</a:t>
            </a:r>
            <a:endParaRPr sz="2600" b="0" i="0" u="none" strike="noStrike" cap="none" dirty="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5" name="Google Shape;305;p25"/>
          <p:cNvSpPr/>
          <p:nvPr/>
        </p:nvSpPr>
        <p:spPr>
          <a:xfrm>
            <a:off x="510900" y="930650"/>
            <a:ext cx="8122200" cy="3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Char char="●"/>
            </a:pPr>
            <a:r>
              <a:rPr lang="en-IN" sz="2000" dirty="0">
                <a:latin typeface="Avenir"/>
                <a:ea typeface="Avenir"/>
                <a:cs typeface="Avenir"/>
                <a:sym typeface="Avenir"/>
              </a:rPr>
              <a:t>There is a transformation called cache() </a:t>
            </a:r>
            <a:r>
              <a:rPr lang="en-IN" sz="2000" dirty="0">
                <a:latin typeface="Avenir"/>
                <a:ea typeface="Avenir"/>
                <a:cs typeface="Avenir"/>
                <a:sym typeface="Wingdings" panose="05000000000000000000" pitchFamily="2" charset="2"/>
              </a:rPr>
              <a:t></a:t>
            </a:r>
            <a:r>
              <a:rPr lang="en-IN" sz="2000" dirty="0">
                <a:latin typeface="Avenir"/>
                <a:ea typeface="Avenir"/>
                <a:cs typeface="Avenir"/>
                <a:sym typeface="Avenir"/>
              </a:rPr>
              <a:t> Completely in memory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Char char="●"/>
            </a:pPr>
            <a:r>
              <a:rPr lang="en-IN" sz="20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There is another transformation called persist()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Char char="●"/>
            </a:pPr>
            <a:r>
              <a:rPr lang="en-IN" sz="2000" dirty="0">
                <a:latin typeface="Avenir"/>
                <a:ea typeface="Avenir"/>
                <a:cs typeface="Avenir"/>
                <a:sym typeface="Avenir"/>
              </a:rPr>
              <a:t>DISK_ONLY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Char char="●"/>
            </a:pPr>
            <a:r>
              <a:rPr lang="en-IN" sz="20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MEMORY_ONLY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Char char="●"/>
            </a:pPr>
            <a:r>
              <a:rPr lang="en-IN" sz="2000" dirty="0">
                <a:latin typeface="Avenir"/>
                <a:ea typeface="Avenir"/>
                <a:cs typeface="Avenir"/>
                <a:sym typeface="Avenir"/>
              </a:rPr>
              <a:t>MEMORY_AND_DISK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Char char="●"/>
            </a:pPr>
            <a:r>
              <a:rPr lang="en-IN" sz="2000" dirty="0">
                <a:latin typeface="Avenir"/>
                <a:ea typeface="Avenir"/>
                <a:cs typeface="Avenir"/>
                <a:sym typeface="Avenir"/>
              </a:rPr>
              <a:t>DISK_ONLY_WITH_SER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Char char="●"/>
            </a:pPr>
            <a:r>
              <a:rPr lang="en-IN" sz="2000" b="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MEM</a:t>
            </a:r>
            <a:r>
              <a:rPr lang="en-IN" sz="2000" dirty="0">
                <a:latin typeface="Avenir"/>
                <a:ea typeface="Avenir"/>
                <a:cs typeface="Avenir"/>
                <a:sym typeface="Avenir"/>
              </a:rPr>
              <a:t>ORY_ONLY_WITH_SER</a:t>
            </a:r>
            <a:endParaRPr sz="20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3226655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276B05-CF3F-4A3E-8BF2-38E5AB8FDB95}"/>
              </a:ext>
            </a:extLst>
          </p:cNvPr>
          <p:cNvSpPr/>
          <p:nvPr/>
        </p:nvSpPr>
        <p:spPr>
          <a:xfrm>
            <a:off x="505192" y="1705990"/>
            <a:ext cx="1606857" cy="164236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7A32AB-05D6-47E9-AE76-85A697D13EF3}"/>
              </a:ext>
            </a:extLst>
          </p:cNvPr>
          <p:cNvSpPr/>
          <p:nvPr/>
        </p:nvSpPr>
        <p:spPr>
          <a:xfrm>
            <a:off x="3861785" y="2993254"/>
            <a:ext cx="2012269" cy="188502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6623A8-5775-490B-97CF-E974CEEB3332}"/>
              </a:ext>
            </a:extLst>
          </p:cNvPr>
          <p:cNvSpPr/>
          <p:nvPr/>
        </p:nvSpPr>
        <p:spPr>
          <a:xfrm>
            <a:off x="3861786" y="398016"/>
            <a:ext cx="1975282" cy="175223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1A34F4-951F-43AB-9C77-A1BCC179D015}"/>
              </a:ext>
            </a:extLst>
          </p:cNvPr>
          <p:cNvSpPr txBox="1"/>
          <p:nvPr/>
        </p:nvSpPr>
        <p:spPr>
          <a:xfrm>
            <a:off x="687183" y="1322754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Datanode-1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FACF23-EFC5-4779-A888-38D9B812F50D}"/>
              </a:ext>
            </a:extLst>
          </p:cNvPr>
          <p:cNvSpPr txBox="1"/>
          <p:nvPr/>
        </p:nvSpPr>
        <p:spPr>
          <a:xfrm>
            <a:off x="3969798" y="90239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Datanode-3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BC28D5-FDD7-4862-8252-82BA99A89865}"/>
              </a:ext>
            </a:extLst>
          </p:cNvPr>
          <p:cNvSpPr txBox="1"/>
          <p:nvPr/>
        </p:nvSpPr>
        <p:spPr>
          <a:xfrm>
            <a:off x="3931328" y="2620383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Datanode-2</a:t>
            </a:r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489951C-5C9D-4B76-9A7E-26BB4E288D54}"/>
              </a:ext>
            </a:extLst>
          </p:cNvPr>
          <p:cNvSpPr/>
          <p:nvPr/>
        </p:nvSpPr>
        <p:spPr>
          <a:xfrm>
            <a:off x="6162680" y="691348"/>
            <a:ext cx="2374777" cy="4216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Sales.csv(6 GB)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863F4A-6469-4673-A1FA-0689CB6D1AC8}"/>
              </a:ext>
            </a:extLst>
          </p:cNvPr>
          <p:cNvSpPr txBox="1"/>
          <p:nvPr/>
        </p:nvSpPr>
        <p:spPr>
          <a:xfrm>
            <a:off x="6640594" y="308111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Amazon Cloud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9B668F4-B28D-4493-BD4A-23BBF1525D90}"/>
              </a:ext>
            </a:extLst>
          </p:cNvPr>
          <p:cNvCxnSpPr>
            <a:stCxn id="4" idx="2"/>
          </p:cNvCxnSpPr>
          <p:nvPr/>
        </p:nvCxnSpPr>
        <p:spPr>
          <a:xfrm flipH="1">
            <a:off x="7350068" y="1113037"/>
            <a:ext cx="1" cy="14071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53450C0-6659-4BC1-931F-F951B0383C9E}"/>
              </a:ext>
            </a:extLst>
          </p:cNvPr>
          <p:cNvSpPr txBox="1"/>
          <p:nvPr/>
        </p:nvSpPr>
        <p:spPr>
          <a:xfrm>
            <a:off x="5960760" y="3838464"/>
            <a:ext cx="30101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file Sales.csv is now divided into 6 partitions. Each partition size is 1 GB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B99F39-0F39-4470-A866-AF0F802B957C}"/>
              </a:ext>
            </a:extLst>
          </p:cNvPr>
          <p:cNvSpPr txBox="1"/>
          <p:nvPr/>
        </p:nvSpPr>
        <p:spPr>
          <a:xfrm>
            <a:off x="173115" y="4477656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Spark Program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C224A0-98A5-4686-83E7-1E0ACE9414D9}"/>
              </a:ext>
            </a:extLst>
          </p:cNvPr>
          <p:cNvSpPr/>
          <p:nvPr/>
        </p:nvSpPr>
        <p:spPr>
          <a:xfrm>
            <a:off x="625876" y="1895383"/>
            <a:ext cx="1313895" cy="5637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Driver Program</a:t>
            </a:r>
            <a:endParaRPr lang="en-GB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5DE4A7-85FC-4D03-BCE0-F2A2F58A2881}"/>
              </a:ext>
            </a:extLst>
          </p:cNvPr>
          <p:cNvSpPr/>
          <p:nvPr/>
        </p:nvSpPr>
        <p:spPr>
          <a:xfrm>
            <a:off x="2438398" y="2310052"/>
            <a:ext cx="1417468" cy="4072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YARN</a:t>
            </a:r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CE27BC-4F64-4EC5-9631-E79B2D53AA49}"/>
              </a:ext>
            </a:extLst>
          </p:cNvPr>
          <p:cNvSpPr/>
          <p:nvPr/>
        </p:nvSpPr>
        <p:spPr>
          <a:xfrm>
            <a:off x="618052" y="2848807"/>
            <a:ext cx="1294236" cy="3469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algn="ctr"/>
            <a:r>
              <a:rPr lang="en-IN" dirty="0" err="1"/>
              <a:t>SparkContext</a:t>
            </a:r>
            <a:endParaRPr lang="en-IN" dirty="0"/>
          </a:p>
          <a:p>
            <a:pPr algn="ctr"/>
            <a:endParaRPr lang="en-GB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33CA86C-71DE-4613-A2B6-6B4976518CB7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1265170" y="2456900"/>
            <a:ext cx="35310" cy="3919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B3A7291-711E-4E24-99A6-35E572E641A2}"/>
              </a:ext>
            </a:extLst>
          </p:cNvPr>
          <p:cNvCxnSpPr>
            <a:cxnSpLocks/>
          </p:cNvCxnSpPr>
          <p:nvPr/>
        </p:nvCxnSpPr>
        <p:spPr>
          <a:xfrm flipV="1">
            <a:off x="1806400" y="2520148"/>
            <a:ext cx="1118790" cy="4080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Cylinder 27">
            <a:extLst>
              <a:ext uri="{FF2B5EF4-FFF2-40B4-BE49-F238E27FC236}">
                <a16:creationId xmlns:a16="http://schemas.microsoft.com/office/drawing/2014/main" id="{73A5025C-FF9B-4A93-A963-08FE8A1BC02A}"/>
              </a:ext>
            </a:extLst>
          </p:cNvPr>
          <p:cNvSpPr/>
          <p:nvPr/>
        </p:nvSpPr>
        <p:spPr>
          <a:xfrm>
            <a:off x="4151046" y="656373"/>
            <a:ext cx="1433746" cy="133276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Cylinder 30">
            <a:extLst>
              <a:ext uri="{FF2B5EF4-FFF2-40B4-BE49-F238E27FC236}">
                <a16:creationId xmlns:a16="http://schemas.microsoft.com/office/drawing/2014/main" id="{721078E4-D398-4D68-B570-059EEB33B83C}"/>
              </a:ext>
            </a:extLst>
          </p:cNvPr>
          <p:cNvSpPr/>
          <p:nvPr/>
        </p:nvSpPr>
        <p:spPr>
          <a:xfrm>
            <a:off x="4218372" y="3195768"/>
            <a:ext cx="1433746" cy="133276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46207B-377D-4EFD-9C07-58458E07F8B1}"/>
              </a:ext>
            </a:extLst>
          </p:cNvPr>
          <p:cNvSpPr txBox="1"/>
          <p:nvPr/>
        </p:nvSpPr>
        <p:spPr>
          <a:xfrm>
            <a:off x="2759791" y="1014977"/>
            <a:ext cx="10502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Executor-1</a:t>
            </a:r>
          </a:p>
          <a:p>
            <a:r>
              <a:rPr lang="en-IN" dirty="0"/>
              <a:t>3 GB RAM</a:t>
            </a:r>
          </a:p>
          <a:p>
            <a:r>
              <a:rPr lang="en-IN" dirty="0"/>
              <a:t>3 CPU</a:t>
            </a:r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01091E-2E78-49C1-8CD2-F3A5D468D35A}"/>
              </a:ext>
            </a:extLst>
          </p:cNvPr>
          <p:cNvSpPr txBox="1"/>
          <p:nvPr/>
        </p:nvSpPr>
        <p:spPr>
          <a:xfrm>
            <a:off x="2739387" y="3974634"/>
            <a:ext cx="10502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Executor-2</a:t>
            </a:r>
          </a:p>
          <a:p>
            <a:r>
              <a:rPr lang="en-IN" dirty="0"/>
              <a:t>3 GB RAM</a:t>
            </a:r>
          </a:p>
          <a:p>
            <a:r>
              <a:rPr lang="en-IN" dirty="0"/>
              <a:t>3 CPU</a:t>
            </a:r>
            <a:endParaRPr lang="en-GB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0BC1563-F382-4783-8BD0-0E39D60D3FAA}"/>
              </a:ext>
            </a:extLst>
          </p:cNvPr>
          <p:cNvCxnSpPr>
            <a:cxnSpLocks/>
          </p:cNvCxnSpPr>
          <p:nvPr/>
        </p:nvCxnSpPr>
        <p:spPr>
          <a:xfrm flipV="1">
            <a:off x="3272211" y="1922308"/>
            <a:ext cx="985418" cy="4995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64D10B-5A73-4CD2-B8A7-8979A56789BF}"/>
              </a:ext>
            </a:extLst>
          </p:cNvPr>
          <p:cNvCxnSpPr>
            <a:cxnSpLocks/>
          </p:cNvCxnSpPr>
          <p:nvPr/>
        </p:nvCxnSpPr>
        <p:spPr>
          <a:xfrm>
            <a:off x="3435017" y="2595982"/>
            <a:ext cx="783355" cy="7110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30489EF-A553-4695-AF99-E4DF1AD06B6C}"/>
              </a:ext>
            </a:extLst>
          </p:cNvPr>
          <p:cNvSpPr/>
          <p:nvPr/>
        </p:nvSpPr>
        <p:spPr>
          <a:xfrm>
            <a:off x="4497453" y="1030179"/>
            <a:ext cx="810827" cy="4216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P0</a:t>
            </a:r>
            <a:endParaRPr lang="en-GB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507B440-D93E-4D34-B787-73BF71879481}"/>
              </a:ext>
            </a:extLst>
          </p:cNvPr>
          <p:cNvSpPr/>
          <p:nvPr/>
        </p:nvSpPr>
        <p:spPr>
          <a:xfrm>
            <a:off x="4123121" y="1566133"/>
            <a:ext cx="810827" cy="4216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P1</a:t>
            </a:r>
            <a:endParaRPr lang="en-GB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EBA1DC3-E84B-4933-AEFB-3C839FEAC9BB}"/>
              </a:ext>
            </a:extLst>
          </p:cNvPr>
          <p:cNvSpPr/>
          <p:nvPr/>
        </p:nvSpPr>
        <p:spPr>
          <a:xfrm>
            <a:off x="4959802" y="1566638"/>
            <a:ext cx="810827" cy="4216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P2</a:t>
            </a:r>
            <a:endParaRPr lang="en-GB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47D8728-542B-41A1-A09A-41E65DE581ED}"/>
              </a:ext>
            </a:extLst>
          </p:cNvPr>
          <p:cNvSpPr/>
          <p:nvPr/>
        </p:nvSpPr>
        <p:spPr>
          <a:xfrm>
            <a:off x="4403714" y="3491851"/>
            <a:ext cx="810827" cy="4216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P3</a:t>
            </a:r>
            <a:endParaRPr lang="en-GB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BC3696E-6EFC-43F4-BAE2-155F8727999F}"/>
              </a:ext>
            </a:extLst>
          </p:cNvPr>
          <p:cNvSpPr/>
          <p:nvPr/>
        </p:nvSpPr>
        <p:spPr>
          <a:xfrm>
            <a:off x="3998301" y="4023429"/>
            <a:ext cx="810827" cy="4216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P4</a:t>
            </a:r>
            <a:endParaRPr lang="en-GB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296CC54-D16F-4D69-B521-632EC815AD29}"/>
              </a:ext>
            </a:extLst>
          </p:cNvPr>
          <p:cNvSpPr/>
          <p:nvPr/>
        </p:nvSpPr>
        <p:spPr>
          <a:xfrm>
            <a:off x="4832412" y="3996951"/>
            <a:ext cx="810827" cy="4216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P5</a:t>
            </a:r>
            <a:endParaRPr lang="en-GB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819433F-5215-4063-8FC9-2AEBD2D1AA34}"/>
              </a:ext>
            </a:extLst>
          </p:cNvPr>
          <p:cNvSpPr/>
          <p:nvPr/>
        </p:nvSpPr>
        <p:spPr>
          <a:xfrm>
            <a:off x="6300822" y="2652853"/>
            <a:ext cx="810827" cy="4216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P0</a:t>
            </a:r>
            <a:endParaRPr lang="en-GB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4AC748B-2079-4AE0-B8C2-04AD6872B7C4}"/>
              </a:ext>
            </a:extLst>
          </p:cNvPr>
          <p:cNvSpPr/>
          <p:nvPr/>
        </p:nvSpPr>
        <p:spPr>
          <a:xfrm>
            <a:off x="7218376" y="2620383"/>
            <a:ext cx="810827" cy="4216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P1</a:t>
            </a:r>
            <a:endParaRPr lang="en-GB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1A5A3E9-CF11-41E8-A5D1-A15AA67529E5}"/>
              </a:ext>
            </a:extLst>
          </p:cNvPr>
          <p:cNvSpPr/>
          <p:nvPr/>
        </p:nvSpPr>
        <p:spPr>
          <a:xfrm>
            <a:off x="8233394" y="2598009"/>
            <a:ext cx="810827" cy="4216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P2</a:t>
            </a:r>
            <a:endParaRPr lang="en-GB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1712410-6627-495A-B685-C97171529837}"/>
              </a:ext>
            </a:extLst>
          </p:cNvPr>
          <p:cNvSpPr/>
          <p:nvPr/>
        </p:nvSpPr>
        <p:spPr>
          <a:xfrm>
            <a:off x="6382357" y="3223203"/>
            <a:ext cx="810827" cy="4216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P3</a:t>
            </a:r>
            <a:endParaRPr lang="en-GB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8B80285-AB9E-4076-842F-6C03086CB747}"/>
              </a:ext>
            </a:extLst>
          </p:cNvPr>
          <p:cNvSpPr/>
          <p:nvPr/>
        </p:nvSpPr>
        <p:spPr>
          <a:xfrm>
            <a:off x="7320428" y="3217211"/>
            <a:ext cx="810827" cy="4216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P4</a:t>
            </a:r>
            <a:endParaRPr lang="en-GB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FB1B785-DF25-48F0-A925-B4965C027403}"/>
              </a:ext>
            </a:extLst>
          </p:cNvPr>
          <p:cNvSpPr/>
          <p:nvPr/>
        </p:nvSpPr>
        <p:spPr>
          <a:xfrm>
            <a:off x="8233393" y="3245659"/>
            <a:ext cx="810827" cy="4216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P5</a:t>
            </a:r>
            <a:endParaRPr lang="en-GB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36B863E-BF35-4A2F-93C8-630B1C051B47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1581026" y="1322754"/>
            <a:ext cx="2570020" cy="15115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E650C8B-3FA4-4CEF-AF20-2B12F3F3B9BC}"/>
              </a:ext>
            </a:extLst>
          </p:cNvPr>
          <p:cNvSpPr txBox="1"/>
          <p:nvPr/>
        </p:nvSpPr>
        <p:spPr>
          <a:xfrm rot="19953760">
            <a:off x="2290758" y="1850456"/>
            <a:ext cx="735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TASK</a:t>
            </a:r>
            <a:endParaRPr lang="en-GB" b="1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81C2041-D860-418E-AF30-9EEA7D6DD1B1}"/>
              </a:ext>
            </a:extLst>
          </p:cNvPr>
          <p:cNvCxnSpPr>
            <a:cxnSpLocks/>
          </p:cNvCxnSpPr>
          <p:nvPr/>
        </p:nvCxnSpPr>
        <p:spPr>
          <a:xfrm>
            <a:off x="1912288" y="3207969"/>
            <a:ext cx="2261601" cy="4593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667CAD2-DC92-4842-8BD5-51D44B05A372}"/>
              </a:ext>
            </a:extLst>
          </p:cNvPr>
          <p:cNvSpPr txBox="1"/>
          <p:nvPr/>
        </p:nvSpPr>
        <p:spPr>
          <a:xfrm rot="600444">
            <a:off x="2437097" y="3054081"/>
            <a:ext cx="735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TASK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476892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276B05-CF3F-4A3E-8BF2-38E5AB8FDB95}"/>
              </a:ext>
            </a:extLst>
          </p:cNvPr>
          <p:cNvSpPr/>
          <p:nvPr/>
        </p:nvSpPr>
        <p:spPr>
          <a:xfrm>
            <a:off x="505192" y="1705990"/>
            <a:ext cx="1606857" cy="164236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7A32AB-05D6-47E9-AE76-85A697D13EF3}"/>
              </a:ext>
            </a:extLst>
          </p:cNvPr>
          <p:cNvSpPr/>
          <p:nvPr/>
        </p:nvSpPr>
        <p:spPr>
          <a:xfrm>
            <a:off x="3861785" y="2993254"/>
            <a:ext cx="2012269" cy="188502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6623A8-5775-490B-97CF-E974CEEB3332}"/>
              </a:ext>
            </a:extLst>
          </p:cNvPr>
          <p:cNvSpPr/>
          <p:nvPr/>
        </p:nvSpPr>
        <p:spPr>
          <a:xfrm>
            <a:off x="3861786" y="398016"/>
            <a:ext cx="1975282" cy="175223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1A34F4-951F-43AB-9C77-A1BCC179D015}"/>
              </a:ext>
            </a:extLst>
          </p:cNvPr>
          <p:cNvSpPr txBox="1"/>
          <p:nvPr/>
        </p:nvSpPr>
        <p:spPr>
          <a:xfrm>
            <a:off x="687183" y="1322754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Datanode-1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FACF23-EFC5-4779-A888-38D9B812F50D}"/>
              </a:ext>
            </a:extLst>
          </p:cNvPr>
          <p:cNvSpPr txBox="1"/>
          <p:nvPr/>
        </p:nvSpPr>
        <p:spPr>
          <a:xfrm>
            <a:off x="3969798" y="90239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Datanode-3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BC28D5-FDD7-4862-8252-82BA99A89865}"/>
              </a:ext>
            </a:extLst>
          </p:cNvPr>
          <p:cNvSpPr txBox="1"/>
          <p:nvPr/>
        </p:nvSpPr>
        <p:spPr>
          <a:xfrm>
            <a:off x="3931328" y="2620383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Datanode-2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3450C0-6659-4BC1-931F-F951B0383C9E}"/>
              </a:ext>
            </a:extLst>
          </p:cNvPr>
          <p:cNvSpPr txBox="1"/>
          <p:nvPr/>
        </p:nvSpPr>
        <p:spPr>
          <a:xfrm>
            <a:off x="6186988" y="256297"/>
            <a:ext cx="301012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Your data is lying as 6 partitions in 2 machines. How do you represent your data in a program?</a:t>
            </a:r>
          </a:p>
          <a:p>
            <a:r>
              <a:rPr lang="en-IN" dirty="0"/>
              <a:t>I cannot represent the data as an array or a list or any other collection</a:t>
            </a:r>
          </a:p>
          <a:p>
            <a:endParaRPr lang="en-IN" dirty="0"/>
          </a:p>
          <a:p>
            <a:r>
              <a:rPr lang="en-IN" dirty="0"/>
              <a:t> a = P0+P1+P2+P3+P4+P5</a:t>
            </a:r>
          </a:p>
          <a:p>
            <a:endParaRPr lang="en-IN" dirty="0"/>
          </a:p>
          <a:p>
            <a:r>
              <a:rPr lang="en-IN" dirty="0"/>
              <a:t>Here, a is an RDD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RDDs are immutable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RDDs are also lazily evaluated</a:t>
            </a:r>
          </a:p>
          <a:p>
            <a:endParaRPr lang="en-IN" dirty="0"/>
          </a:p>
          <a:p>
            <a:r>
              <a:rPr lang="en-IN" dirty="0"/>
              <a:t>RDD (Resilient Distributed Dataset)</a:t>
            </a:r>
          </a:p>
          <a:p>
            <a:r>
              <a:rPr lang="en-GB" dirty="0"/>
              <a:t>Typical Spark Program</a:t>
            </a:r>
          </a:p>
          <a:p>
            <a:r>
              <a:rPr lang="en-GB" dirty="0"/>
              <a:t>-------------------------------</a:t>
            </a:r>
          </a:p>
          <a:p>
            <a:r>
              <a:rPr lang="en-GB" dirty="0"/>
              <a:t> a = </a:t>
            </a:r>
            <a:r>
              <a:rPr lang="en-GB" dirty="0" err="1"/>
              <a:t>sc.textFile</a:t>
            </a:r>
            <a:r>
              <a:rPr lang="en-GB" dirty="0"/>
              <a:t>(“sales.csv”)</a:t>
            </a:r>
          </a:p>
          <a:p>
            <a:r>
              <a:rPr lang="en-GB" dirty="0"/>
              <a:t> b = </a:t>
            </a:r>
            <a:r>
              <a:rPr lang="en-GB" dirty="0" err="1"/>
              <a:t>a.map</a:t>
            </a:r>
            <a:r>
              <a:rPr lang="en-GB" dirty="0"/>
              <a:t> (</a:t>
            </a:r>
            <a:r>
              <a:rPr lang="en-GB" dirty="0" err="1"/>
              <a:t>func</a:t>
            </a:r>
            <a:r>
              <a:rPr lang="en-GB" dirty="0"/>
              <a:t>)</a:t>
            </a:r>
          </a:p>
          <a:p>
            <a:r>
              <a:rPr lang="en-GB"/>
              <a:t> </a:t>
            </a:r>
            <a:r>
              <a:rPr lang="en-GB" dirty="0"/>
              <a:t>c = </a:t>
            </a:r>
            <a:r>
              <a:rPr lang="en-GB" dirty="0" err="1"/>
              <a:t>b.filter</a:t>
            </a:r>
            <a:r>
              <a:rPr lang="en-GB" dirty="0"/>
              <a:t>(</a:t>
            </a:r>
            <a:r>
              <a:rPr lang="en-GB" dirty="0" err="1"/>
              <a:t>func</a:t>
            </a:r>
            <a:r>
              <a:rPr lang="en-GB" dirty="0"/>
              <a:t>)</a:t>
            </a:r>
          </a:p>
          <a:p>
            <a:r>
              <a:rPr lang="en-GB" dirty="0" err="1"/>
              <a:t>c.collect</a:t>
            </a:r>
            <a:endParaRPr lang="en-GB" dirty="0"/>
          </a:p>
          <a:p>
            <a:endParaRPr lang="en-GB" dirty="0"/>
          </a:p>
          <a:p>
            <a:r>
              <a:rPr lang="en-GB" dirty="0"/>
              <a:t>Transformations and Actions</a:t>
            </a:r>
          </a:p>
          <a:p>
            <a:endParaRPr lang="en-GB" dirty="0"/>
          </a:p>
          <a:p>
            <a:endParaRPr lang="en-GB" dirty="0"/>
          </a:p>
          <a:p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B99F39-0F39-4470-A866-AF0F802B957C}"/>
              </a:ext>
            </a:extLst>
          </p:cNvPr>
          <p:cNvSpPr txBox="1"/>
          <p:nvPr/>
        </p:nvSpPr>
        <p:spPr>
          <a:xfrm>
            <a:off x="173115" y="4477656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Spark Program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C224A0-98A5-4686-83E7-1E0ACE9414D9}"/>
              </a:ext>
            </a:extLst>
          </p:cNvPr>
          <p:cNvSpPr/>
          <p:nvPr/>
        </p:nvSpPr>
        <p:spPr>
          <a:xfrm>
            <a:off x="625876" y="1895383"/>
            <a:ext cx="1313895" cy="5637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Driver Program</a:t>
            </a:r>
            <a:endParaRPr lang="en-GB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5DE4A7-85FC-4D03-BCE0-F2A2F58A2881}"/>
              </a:ext>
            </a:extLst>
          </p:cNvPr>
          <p:cNvSpPr/>
          <p:nvPr/>
        </p:nvSpPr>
        <p:spPr>
          <a:xfrm>
            <a:off x="2438398" y="2310052"/>
            <a:ext cx="1417468" cy="4072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YARN</a:t>
            </a:r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CE27BC-4F64-4EC5-9631-E79B2D53AA49}"/>
              </a:ext>
            </a:extLst>
          </p:cNvPr>
          <p:cNvSpPr/>
          <p:nvPr/>
        </p:nvSpPr>
        <p:spPr>
          <a:xfrm>
            <a:off x="618052" y="2848807"/>
            <a:ext cx="1294236" cy="3469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SparkContext</a:t>
            </a:r>
            <a:endParaRPr lang="en-GB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33CA86C-71DE-4613-A2B6-6B4976518CB7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1265170" y="2456900"/>
            <a:ext cx="35310" cy="3919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B3A7291-711E-4E24-99A6-35E572E641A2}"/>
              </a:ext>
            </a:extLst>
          </p:cNvPr>
          <p:cNvCxnSpPr>
            <a:cxnSpLocks/>
          </p:cNvCxnSpPr>
          <p:nvPr/>
        </p:nvCxnSpPr>
        <p:spPr>
          <a:xfrm flipV="1">
            <a:off x="1939772" y="2520148"/>
            <a:ext cx="985418" cy="4995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Cylinder 27">
            <a:extLst>
              <a:ext uri="{FF2B5EF4-FFF2-40B4-BE49-F238E27FC236}">
                <a16:creationId xmlns:a16="http://schemas.microsoft.com/office/drawing/2014/main" id="{73A5025C-FF9B-4A93-A963-08FE8A1BC02A}"/>
              </a:ext>
            </a:extLst>
          </p:cNvPr>
          <p:cNvSpPr/>
          <p:nvPr/>
        </p:nvSpPr>
        <p:spPr>
          <a:xfrm>
            <a:off x="4151046" y="656373"/>
            <a:ext cx="1433746" cy="133276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Cylinder 30">
            <a:extLst>
              <a:ext uri="{FF2B5EF4-FFF2-40B4-BE49-F238E27FC236}">
                <a16:creationId xmlns:a16="http://schemas.microsoft.com/office/drawing/2014/main" id="{721078E4-D398-4D68-B570-059EEB33B83C}"/>
              </a:ext>
            </a:extLst>
          </p:cNvPr>
          <p:cNvSpPr/>
          <p:nvPr/>
        </p:nvSpPr>
        <p:spPr>
          <a:xfrm>
            <a:off x="4218372" y="3195768"/>
            <a:ext cx="1433746" cy="133276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46207B-377D-4EFD-9C07-58458E07F8B1}"/>
              </a:ext>
            </a:extLst>
          </p:cNvPr>
          <p:cNvSpPr txBox="1"/>
          <p:nvPr/>
        </p:nvSpPr>
        <p:spPr>
          <a:xfrm>
            <a:off x="2759791" y="1014977"/>
            <a:ext cx="10502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Executor-1</a:t>
            </a:r>
          </a:p>
          <a:p>
            <a:r>
              <a:rPr lang="en-IN" dirty="0"/>
              <a:t>3 GB RAM</a:t>
            </a:r>
          </a:p>
          <a:p>
            <a:r>
              <a:rPr lang="en-IN" dirty="0"/>
              <a:t>3 CPU</a:t>
            </a:r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01091E-2E78-49C1-8CD2-F3A5D468D35A}"/>
              </a:ext>
            </a:extLst>
          </p:cNvPr>
          <p:cNvSpPr txBox="1"/>
          <p:nvPr/>
        </p:nvSpPr>
        <p:spPr>
          <a:xfrm>
            <a:off x="2739387" y="3974634"/>
            <a:ext cx="10502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Executor-2</a:t>
            </a:r>
          </a:p>
          <a:p>
            <a:r>
              <a:rPr lang="en-IN" dirty="0"/>
              <a:t>3 GB RAM</a:t>
            </a:r>
          </a:p>
          <a:p>
            <a:r>
              <a:rPr lang="en-IN" dirty="0"/>
              <a:t>3 CPU</a:t>
            </a:r>
            <a:endParaRPr lang="en-GB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0BC1563-F382-4783-8BD0-0E39D60D3FAA}"/>
              </a:ext>
            </a:extLst>
          </p:cNvPr>
          <p:cNvCxnSpPr>
            <a:cxnSpLocks/>
          </p:cNvCxnSpPr>
          <p:nvPr/>
        </p:nvCxnSpPr>
        <p:spPr>
          <a:xfrm flipV="1">
            <a:off x="3272211" y="1922308"/>
            <a:ext cx="985418" cy="4995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64D10B-5A73-4CD2-B8A7-8979A56789BF}"/>
              </a:ext>
            </a:extLst>
          </p:cNvPr>
          <p:cNvCxnSpPr>
            <a:cxnSpLocks/>
          </p:cNvCxnSpPr>
          <p:nvPr/>
        </p:nvCxnSpPr>
        <p:spPr>
          <a:xfrm>
            <a:off x="3435017" y="2595982"/>
            <a:ext cx="783355" cy="7110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30489EF-A553-4695-AF99-E4DF1AD06B6C}"/>
              </a:ext>
            </a:extLst>
          </p:cNvPr>
          <p:cNvSpPr/>
          <p:nvPr/>
        </p:nvSpPr>
        <p:spPr>
          <a:xfrm>
            <a:off x="4497453" y="1030179"/>
            <a:ext cx="810827" cy="4216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P0</a:t>
            </a:r>
            <a:endParaRPr lang="en-GB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507B440-D93E-4D34-B787-73BF71879481}"/>
              </a:ext>
            </a:extLst>
          </p:cNvPr>
          <p:cNvSpPr/>
          <p:nvPr/>
        </p:nvSpPr>
        <p:spPr>
          <a:xfrm>
            <a:off x="4123121" y="1566133"/>
            <a:ext cx="810827" cy="4216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P1</a:t>
            </a:r>
            <a:endParaRPr lang="en-GB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EBA1DC3-E84B-4933-AEFB-3C839FEAC9BB}"/>
              </a:ext>
            </a:extLst>
          </p:cNvPr>
          <p:cNvSpPr/>
          <p:nvPr/>
        </p:nvSpPr>
        <p:spPr>
          <a:xfrm>
            <a:off x="4959802" y="1566638"/>
            <a:ext cx="810827" cy="4216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P2</a:t>
            </a:r>
            <a:endParaRPr lang="en-GB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47D8728-542B-41A1-A09A-41E65DE581ED}"/>
              </a:ext>
            </a:extLst>
          </p:cNvPr>
          <p:cNvSpPr/>
          <p:nvPr/>
        </p:nvSpPr>
        <p:spPr>
          <a:xfrm>
            <a:off x="4403714" y="3491851"/>
            <a:ext cx="810827" cy="4216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P3</a:t>
            </a:r>
            <a:endParaRPr lang="en-GB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BC3696E-6EFC-43F4-BAE2-155F8727999F}"/>
              </a:ext>
            </a:extLst>
          </p:cNvPr>
          <p:cNvSpPr/>
          <p:nvPr/>
        </p:nvSpPr>
        <p:spPr>
          <a:xfrm>
            <a:off x="3998301" y="4023429"/>
            <a:ext cx="810827" cy="4216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P4</a:t>
            </a:r>
            <a:endParaRPr lang="en-GB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296CC54-D16F-4D69-B521-632EC815AD29}"/>
              </a:ext>
            </a:extLst>
          </p:cNvPr>
          <p:cNvSpPr/>
          <p:nvPr/>
        </p:nvSpPr>
        <p:spPr>
          <a:xfrm>
            <a:off x="4832412" y="3996951"/>
            <a:ext cx="810827" cy="4216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9234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6"/>
          <p:cNvSpPr txBox="1"/>
          <p:nvPr/>
        </p:nvSpPr>
        <p:spPr>
          <a:xfrm>
            <a:off x="515950" y="360000"/>
            <a:ext cx="55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 b="0" i="0" u="none" strike="noStrike" cap="none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Resilient Distributed Dataset (RDD)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2" name="Google Shape;312;p26"/>
          <p:cNvSpPr/>
          <p:nvPr/>
        </p:nvSpPr>
        <p:spPr>
          <a:xfrm>
            <a:off x="510900" y="924350"/>
            <a:ext cx="8122200" cy="39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Data read from a file will form a single RDD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114300" marR="0" lvl="1" indent="3460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RDDs are divided into logical partitions, which are stored on different worker machines of the cluster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Char char="●"/>
            </a:pPr>
            <a:r>
              <a:rPr lang="en-GB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RDD is an immutable, distributed across nodes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Char char="●"/>
            </a:pPr>
            <a:r>
              <a:rPr lang="en-GB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Fault tolerant – using DAG (Lineage)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Char char="●"/>
            </a:pPr>
            <a:r>
              <a:rPr lang="en-GB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Partitions can be persisted in-memory or disk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Char char="●"/>
            </a:pPr>
            <a:r>
              <a:rPr lang="en-GB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Lazily Evaluated and Executed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114300" marR="0" lvl="2" indent="3460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13" name="Google Shape;3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200" y="1321675"/>
            <a:ext cx="6553199" cy="816803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4" name="Google Shape;31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6200" y="4185588"/>
            <a:ext cx="6553200" cy="3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7"/>
          <p:cNvSpPr txBox="1"/>
          <p:nvPr/>
        </p:nvSpPr>
        <p:spPr>
          <a:xfrm>
            <a:off x="515950" y="360000"/>
            <a:ext cx="60471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 b="0" i="0" u="none" strike="noStrike" cap="none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Resilient Distributed Dataset (RDD)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1" name="Google Shape;321;p27"/>
          <p:cNvSpPr/>
          <p:nvPr/>
        </p:nvSpPr>
        <p:spPr>
          <a:xfrm>
            <a:off x="510900" y="946800"/>
            <a:ext cx="8122200" cy="14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Resilient (Fault Tolerant) – when the data in memory is lost, it can be recreated</a:t>
            </a:r>
            <a:endParaRPr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Distributed - stored in memory across the worker nodes of the cluster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Dataset - file/created programmatically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RDDs are the fundamental unit of data in Spark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2" name="Google Shape;322;p27"/>
          <p:cNvSpPr txBox="1"/>
          <p:nvPr/>
        </p:nvSpPr>
        <p:spPr>
          <a:xfrm>
            <a:off x="1932050" y="2953725"/>
            <a:ext cx="975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RDD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(Immutable)</a:t>
            </a:r>
            <a:endParaRPr sz="1100" i="1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3" name="Google Shape;323;p27"/>
          <p:cNvSpPr txBox="1"/>
          <p:nvPr/>
        </p:nvSpPr>
        <p:spPr>
          <a:xfrm>
            <a:off x="3967487" y="2822204"/>
            <a:ext cx="1389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transformations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(map, filter..)</a:t>
            </a:r>
            <a:endParaRPr sz="11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4" name="Google Shape;324;p27"/>
          <p:cNvSpPr txBox="1"/>
          <p:nvPr/>
        </p:nvSpPr>
        <p:spPr>
          <a:xfrm>
            <a:off x="6248898" y="2953725"/>
            <a:ext cx="975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New RDD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(Immutable)</a:t>
            </a:r>
            <a:endParaRPr sz="1100" i="1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25" name="Google Shape;32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9981" y="4095441"/>
            <a:ext cx="1660877" cy="636423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7"/>
          <p:cNvSpPr txBox="1"/>
          <p:nvPr/>
        </p:nvSpPr>
        <p:spPr>
          <a:xfrm>
            <a:off x="3895500" y="3497550"/>
            <a:ext cx="1389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actions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(collect, count..)</a:t>
            </a:r>
            <a:endParaRPr sz="11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27" name="Google Shape;327;p27"/>
          <p:cNvCxnSpPr>
            <a:stCxn id="328" idx="3"/>
            <a:endCxn id="325" idx="0"/>
          </p:cNvCxnSpPr>
          <p:nvPr/>
        </p:nvCxnSpPr>
        <p:spPr>
          <a:xfrm flipH="1">
            <a:off x="4630538" y="3522569"/>
            <a:ext cx="1129800" cy="573000"/>
          </a:xfrm>
          <a:prstGeom prst="straightConnector1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9" name="Google Shape;329;p27"/>
          <p:cNvSpPr txBox="1"/>
          <p:nvPr/>
        </p:nvSpPr>
        <p:spPr>
          <a:xfrm>
            <a:off x="4072233" y="4600551"/>
            <a:ext cx="1116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Driver Node</a:t>
            </a:r>
            <a:endParaRPr sz="11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0" name="Google Shape;330;p27"/>
          <p:cNvSpPr txBox="1"/>
          <p:nvPr/>
        </p:nvSpPr>
        <p:spPr>
          <a:xfrm>
            <a:off x="3935871" y="2349950"/>
            <a:ext cx="1389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pointer to parent</a:t>
            </a:r>
            <a:endParaRPr sz="110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8" name="Google Shape;328;p27"/>
          <p:cNvSpPr/>
          <p:nvPr/>
        </p:nvSpPr>
        <p:spPr>
          <a:xfrm>
            <a:off x="5443650" y="2862869"/>
            <a:ext cx="798300" cy="659700"/>
          </a:xfrm>
          <a:prstGeom prst="cube">
            <a:avLst>
              <a:gd name="adj" fmla="val 25000"/>
            </a:avLst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1" name="Google Shape;331;p27"/>
          <p:cNvCxnSpPr>
            <a:stCxn id="328" idx="0"/>
            <a:endCxn id="332" idx="0"/>
          </p:cNvCxnSpPr>
          <p:nvPr/>
        </p:nvCxnSpPr>
        <p:spPr>
          <a:xfrm rot="5400000">
            <a:off x="4661363" y="1600169"/>
            <a:ext cx="1200" cy="2526600"/>
          </a:xfrm>
          <a:prstGeom prst="curvedConnector3">
            <a:avLst>
              <a:gd name="adj1" fmla="val -19843750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33" name="Google Shape;333;p27"/>
          <p:cNvCxnSpPr>
            <a:stCxn id="332" idx="4"/>
            <a:endCxn id="328" idx="2"/>
          </p:cNvCxnSpPr>
          <p:nvPr/>
        </p:nvCxnSpPr>
        <p:spPr>
          <a:xfrm rot="10800000" flipH="1">
            <a:off x="3550471" y="3275040"/>
            <a:ext cx="1893300" cy="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2" name="Google Shape;332;p27"/>
          <p:cNvSpPr/>
          <p:nvPr/>
        </p:nvSpPr>
        <p:spPr>
          <a:xfrm>
            <a:off x="2917096" y="2863928"/>
            <a:ext cx="798300" cy="659700"/>
          </a:xfrm>
          <a:prstGeom prst="cube">
            <a:avLst>
              <a:gd name="adj" fmla="val 25000"/>
            </a:avLst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4" name="Google Shape;334;p27"/>
          <p:cNvCxnSpPr>
            <a:stCxn id="332" idx="3"/>
            <a:endCxn id="325" idx="0"/>
          </p:cNvCxnSpPr>
          <p:nvPr/>
        </p:nvCxnSpPr>
        <p:spPr>
          <a:xfrm>
            <a:off x="3233784" y="3523628"/>
            <a:ext cx="1396500" cy="571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/>
          <p:nvPr/>
        </p:nvSpPr>
        <p:spPr>
          <a:xfrm>
            <a:off x="5062250" y="936000"/>
            <a:ext cx="2362200" cy="3787200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8"/>
          <p:cNvSpPr txBox="1"/>
          <p:nvPr/>
        </p:nvSpPr>
        <p:spPr>
          <a:xfrm>
            <a:off x="515950" y="360000"/>
            <a:ext cx="55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Direct Acyclic Graph (DAG)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2" name="Google Shape;342;p28"/>
          <p:cNvSpPr/>
          <p:nvPr/>
        </p:nvSpPr>
        <p:spPr>
          <a:xfrm>
            <a:off x="515950" y="936000"/>
            <a:ext cx="4504500" cy="3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00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Sequence of computations performed on data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809999" marR="0" lvl="1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Node - Where RDD partitions resides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809999" marR="0" lvl="1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Edge - Transformation of top of data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809999" marR="0" lvl="1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Acyclic - Can’t return to the old partition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809999" marR="0" lvl="1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Direct - Transformation is an action that transitions data partition state (from A to B)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Lineage - Shows dependency between RDDs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114300" marR="0" lvl="2" indent="3460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43" name="Google Shape;3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2888" y="1040725"/>
            <a:ext cx="287316" cy="39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" name="Google Shape;344;p28"/>
          <p:cNvCxnSpPr/>
          <p:nvPr/>
        </p:nvCxnSpPr>
        <p:spPr>
          <a:xfrm flipH="1">
            <a:off x="6254607" y="1429175"/>
            <a:ext cx="3900" cy="33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5" name="Google Shape;345;p28"/>
          <p:cNvSpPr/>
          <p:nvPr/>
        </p:nvSpPr>
        <p:spPr>
          <a:xfrm>
            <a:off x="5743250" y="1749425"/>
            <a:ext cx="1026600" cy="102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8"/>
          <p:cNvSpPr/>
          <p:nvPr/>
        </p:nvSpPr>
        <p:spPr>
          <a:xfrm>
            <a:off x="5965650" y="1898525"/>
            <a:ext cx="601500" cy="200400"/>
          </a:xfrm>
          <a:prstGeom prst="rect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Avenir"/>
                <a:ea typeface="Avenir"/>
                <a:cs typeface="Avenir"/>
                <a:sym typeface="Avenir"/>
              </a:rPr>
              <a:t>RDD 1</a:t>
            </a:r>
            <a:endParaRPr sz="1000" b="1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47" name="Google Shape;347;p28"/>
          <p:cNvCxnSpPr/>
          <p:nvPr/>
        </p:nvCxnSpPr>
        <p:spPr>
          <a:xfrm flipH="1">
            <a:off x="6254607" y="2095175"/>
            <a:ext cx="3900" cy="33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8" name="Google Shape;348;p28"/>
          <p:cNvSpPr/>
          <p:nvPr/>
        </p:nvSpPr>
        <p:spPr>
          <a:xfrm>
            <a:off x="5965650" y="2419175"/>
            <a:ext cx="601500" cy="200400"/>
          </a:xfrm>
          <a:prstGeom prst="rect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Avenir"/>
                <a:ea typeface="Avenir"/>
                <a:cs typeface="Avenir"/>
                <a:sym typeface="Avenir"/>
              </a:rPr>
              <a:t>RDD 2</a:t>
            </a:r>
            <a:endParaRPr sz="10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9" name="Google Shape;349;p28"/>
          <p:cNvSpPr/>
          <p:nvPr/>
        </p:nvSpPr>
        <p:spPr>
          <a:xfrm>
            <a:off x="5149575" y="3084200"/>
            <a:ext cx="1026600" cy="102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8"/>
          <p:cNvSpPr/>
          <p:nvPr/>
        </p:nvSpPr>
        <p:spPr>
          <a:xfrm>
            <a:off x="5371975" y="3233300"/>
            <a:ext cx="601500" cy="200400"/>
          </a:xfrm>
          <a:prstGeom prst="rect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Avenir"/>
                <a:ea typeface="Avenir"/>
                <a:cs typeface="Avenir"/>
                <a:sym typeface="Avenir"/>
              </a:rPr>
              <a:t>RDD 4</a:t>
            </a:r>
            <a:endParaRPr sz="1000" b="1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51" name="Google Shape;351;p28"/>
          <p:cNvCxnSpPr/>
          <p:nvPr/>
        </p:nvCxnSpPr>
        <p:spPr>
          <a:xfrm flipH="1">
            <a:off x="5660932" y="3429950"/>
            <a:ext cx="3900" cy="33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2" name="Google Shape;352;p28"/>
          <p:cNvSpPr/>
          <p:nvPr/>
        </p:nvSpPr>
        <p:spPr>
          <a:xfrm>
            <a:off x="5371975" y="3753950"/>
            <a:ext cx="601500" cy="200400"/>
          </a:xfrm>
          <a:prstGeom prst="rect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Avenir"/>
                <a:ea typeface="Avenir"/>
                <a:cs typeface="Avenir"/>
                <a:sym typeface="Avenir"/>
              </a:rPr>
              <a:t>RDD 5</a:t>
            </a:r>
            <a:endParaRPr sz="1000" b="1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53" name="Google Shape;353;p28"/>
          <p:cNvCxnSpPr>
            <a:stCxn id="345" idx="2"/>
            <a:endCxn id="349" idx="0"/>
          </p:cNvCxnSpPr>
          <p:nvPr/>
        </p:nvCxnSpPr>
        <p:spPr>
          <a:xfrm flipH="1">
            <a:off x="5662850" y="2772125"/>
            <a:ext cx="593700" cy="31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4" name="Google Shape;354;p28"/>
          <p:cNvCxnSpPr/>
          <p:nvPr/>
        </p:nvCxnSpPr>
        <p:spPr>
          <a:xfrm flipH="1">
            <a:off x="5660932" y="4106900"/>
            <a:ext cx="3900" cy="33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5" name="Google Shape;355;p28"/>
          <p:cNvSpPr/>
          <p:nvPr/>
        </p:nvSpPr>
        <p:spPr>
          <a:xfrm>
            <a:off x="5561400" y="4413125"/>
            <a:ext cx="198000" cy="1980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8"/>
          <p:cNvSpPr/>
          <p:nvPr/>
        </p:nvSpPr>
        <p:spPr>
          <a:xfrm>
            <a:off x="6321600" y="3084200"/>
            <a:ext cx="1026600" cy="102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8"/>
          <p:cNvSpPr/>
          <p:nvPr/>
        </p:nvSpPr>
        <p:spPr>
          <a:xfrm>
            <a:off x="6544000" y="3233300"/>
            <a:ext cx="601500" cy="200400"/>
          </a:xfrm>
          <a:prstGeom prst="rect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Avenir"/>
                <a:ea typeface="Avenir"/>
                <a:cs typeface="Avenir"/>
                <a:sym typeface="Avenir"/>
              </a:rPr>
              <a:t>RDD 3</a:t>
            </a:r>
            <a:endParaRPr sz="1000" b="1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58" name="Google Shape;358;p28"/>
          <p:cNvCxnSpPr/>
          <p:nvPr/>
        </p:nvCxnSpPr>
        <p:spPr>
          <a:xfrm>
            <a:off x="6256550" y="2772125"/>
            <a:ext cx="594000" cy="31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9" name="Google Shape;359;p28"/>
          <p:cNvCxnSpPr/>
          <p:nvPr/>
        </p:nvCxnSpPr>
        <p:spPr>
          <a:xfrm flipH="1">
            <a:off x="6832957" y="4106900"/>
            <a:ext cx="3900" cy="33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0" name="Google Shape;360;p28"/>
          <p:cNvSpPr/>
          <p:nvPr/>
        </p:nvSpPr>
        <p:spPr>
          <a:xfrm>
            <a:off x="6733425" y="4413125"/>
            <a:ext cx="198000" cy="1980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1" name="Google Shape;361;p28"/>
          <p:cNvCxnSpPr/>
          <p:nvPr/>
        </p:nvCxnSpPr>
        <p:spPr>
          <a:xfrm>
            <a:off x="6252375" y="2257250"/>
            <a:ext cx="14184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362" name="Google Shape;362;p28"/>
          <p:cNvSpPr txBox="1"/>
          <p:nvPr/>
        </p:nvSpPr>
        <p:spPr>
          <a:xfrm>
            <a:off x="7668000" y="2102375"/>
            <a:ext cx="9699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latin typeface="Avenir"/>
                <a:ea typeface="Avenir"/>
                <a:cs typeface="Avenir"/>
                <a:sym typeface="Avenir"/>
              </a:rPr>
              <a:t>Transformation</a:t>
            </a:r>
            <a:endParaRPr sz="900" b="1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63" name="Google Shape;363;p28"/>
          <p:cNvCxnSpPr/>
          <p:nvPr/>
        </p:nvCxnSpPr>
        <p:spPr>
          <a:xfrm>
            <a:off x="7333200" y="3594388"/>
            <a:ext cx="338400" cy="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364" name="Google Shape;364;p28"/>
          <p:cNvSpPr txBox="1"/>
          <p:nvPr/>
        </p:nvSpPr>
        <p:spPr>
          <a:xfrm>
            <a:off x="7424400" y="3439538"/>
            <a:ext cx="9699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latin typeface="Avenir"/>
                <a:ea typeface="Avenir"/>
                <a:cs typeface="Avenir"/>
                <a:sym typeface="Avenir"/>
              </a:rPr>
              <a:t>Stage</a:t>
            </a:r>
            <a:endParaRPr sz="900" b="1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65" name="Google Shape;365;p28"/>
          <p:cNvCxnSpPr/>
          <p:nvPr/>
        </p:nvCxnSpPr>
        <p:spPr>
          <a:xfrm>
            <a:off x="6919200" y="4508788"/>
            <a:ext cx="7488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366" name="Google Shape;366;p28"/>
          <p:cNvSpPr txBox="1"/>
          <p:nvPr/>
        </p:nvSpPr>
        <p:spPr>
          <a:xfrm>
            <a:off x="7466400" y="4356113"/>
            <a:ext cx="9699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latin typeface="Avenir"/>
                <a:ea typeface="Avenir"/>
                <a:cs typeface="Avenir"/>
                <a:sym typeface="Avenir"/>
              </a:rPr>
              <a:t>Action</a:t>
            </a:r>
            <a:endParaRPr sz="900" b="1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9"/>
          <p:cNvSpPr/>
          <p:nvPr/>
        </p:nvSpPr>
        <p:spPr>
          <a:xfrm>
            <a:off x="1792800" y="1072800"/>
            <a:ext cx="5560500" cy="3787200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9"/>
          <p:cNvSpPr txBox="1"/>
          <p:nvPr/>
        </p:nvSpPr>
        <p:spPr>
          <a:xfrm>
            <a:off x="515950" y="360000"/>
            <a:ext cx="53391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 b="0" i="0" u="none" strike="noStrike" cap="none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Spark </a:t>
            </a: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Program Lifecycle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74" name="Google Shape;374;p29"/>
          <p:cNvSpPr/>
          <p:nvPr/>
        </p:nvSpPr>
        <p:spPr>
          <a:xfrm>
            <a:off x="4140000" y="1177550"/>
            <a:ext cx="864000" cy="8640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Avenir"/>
                <a:ea typeface="Avenir"/>
                <a:cs typeface="Avenir"/>
                <a:sym typeface="Avenir"/>
              </a:rPr>
              <a:t>Spark Session</a:t>
            </a:r>
            <a:endParaRPr sz="1000" b="1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75" name="Google Shape;375;p29"/>
          <p:cNvCxnSpPr/>
          <p:nvPr/>
        </p:nvCxnSpPr>
        <p:spPr>
          <a:xfrm>
            <a:off x="4572000" y="2041550"/>
            <a:ext cx="3600" cy="3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6" name="Google Shape;376;p29"/>
          <p:cNvSpPr/>
          <p:nvPr/>
        </p:nvSpPr>
        <p:spPr>
          <a:xfrm>
            <a:off x="4071600" y="2361950"/>
            <a:ext cx="1004400" cy="320400"/>
          </a:xfrm>
          <a:prstGeom prst="roundRect">
            <a:avLst>
              <a:gd name="adj" fmla="val 16667"/>
            </a:avLst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Avenir"/>
                <a:ea typeface="Avenir"/>
                <a:cs typeface="Avenir"/>
                <a:sym typeface="Avenir"/>
              </a:rPr>
              <a:t>Data</a:t>
            </a:r>
            <a:endParaRPr sz="10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77" name="Google Shape;377;p29"/>
          <p:cNvSpPr/>
          <p:nvPr/>
        </p:nvSpPr>
        <p:spPr>
          <a:xfrm>
            <a:off x="4338000" y="2988000"/>
            <a:ext cx="453600" cy="453600"/>
          </a:xfrm>
          <a:prstGeom prst="rect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8" name="Google Shape;378;p29"/>
          <p:cNvCxnSpPr/>
          <p:nvPr/>
        </p:nvCxnSpPr>
        <p:spPr>
          <a:xfrm>
            <a:off x="4572000" y="2667600"/>
            <a:ext cx="3600" cy="3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9" name="Google Shape;379;p29"/>
          <p:cNvSpPr/>
          <p:nvPr/>
        </p:nvSpPr>
        <p:spPr>
          <a:xfrm>
            <a:off x="4414200" y="3064200"/>
            <a:ext cx="453600" cy="45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5555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9"/>
          <p:cNvSpPr/>
          <p:nvPr/>
        </p:nvSpPr>
        <p:spPr>
          <a:xfrm>
            <a:off x="4490400" y="3140400"/>
            <a:ext cx="453600" cy="453600"/>
          </a:xfrm>
          <a:prstGeom prst="rect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9"/>
          <p:cNvSpPr/>
          <p:nvPr/>
        </p:nvSpPr>
        <p:spPr>
          <a:xfrm>
            <a:off x="2088000" y="2829600"/>
            <a:ext cx="1080000" cy="1080000"/>
          </a:xfrm>
          <a:prstGeom prst="diamond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82" name="Google Shape;382;p29"/>
          <p:cNvCxnSpPr>
            <a:stCxn id="380" idx="2"/>
            <a:endCxn id="381" idx="2"/>
          </p:cNvCxnSpPr>
          <p:nvPr/>
        </p:nvCxnSpPr>
        <p:spPr>
          <a:xfrm rot="5400000">
            <a:off x="3514800" y="2707200"/>
            <a:ext cx="315600" cy="2089200"/>
          </a:xfrm>
          <a:prstGeom prst="curvedConnector3">
            <a:avLst>
              <a:gd name="adj1" fmla="val 25905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3" name="Google Shape;383;p29"/>
          <p:cNvCxnSpPr/>
          <p:nvPr/>
        </p:nvCxnSpPr>
        <p:spPr>
          <a:xfrm rot="10800000" flipH="1">
            <a:off x="3153600" y="3367200"/>
            <a:ext cx="1195200" cy="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4" name="Google Shape;384;p29"/>
          <p:cNvSpPr txBox="1"/>
          <p:nvPr/>
        </p:nvSpPr>
        <p:spPr>
          <a:xfrm>
            <a:off x="2086075" y="3197850"/>
            <a:ext cx="1083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latin typeface="Avenir"/>
                <a:ea typeface="Avenir"/>
                <a:cs typeface="Avenir"/>
                <a:sym typeface="Avenir"/>
              </a:rPr>
              <a:t>Transformations</a:t>
            </a:r>
            <a:endParaRPr sz="9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5" name="Google Shape;385;p29"/>
          <p:cNvSpPr/>
          <p:nvPr/>
        </p:nvSpPr>
        <p:spPr>
          <a:xfrm>
            <a:off x="6126600" y="2829600"/>
            <a:ext cx="1080000" cy="1080000"/>
          </a:xfrm>
          <a:prstGeom prst="diamond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6" name="Google Shape;386;p29"/>
          <p:cNvSpPr txBox="1"/>
          <p:nvPr/>
        </p:nvSpPr>
        <p:spPr>
          <a:xfrm>
            <a:off x="6124675" y="3197850"/>
            <a:ext cx="1083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Avenir"/>
                <a:ea typeface="Avenir"/>
                <a:cs typeface="Avenir"/>
                <a:sym typeface="Avenir"/>
              </a:rPr>
              <a:t>Actions</a:t>
            </a:r>
            <a:endParaRPr sz="1000" b="1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87" name="Google Shape;387;p29"/>
          <p:cNvCxnSpPr/>
          <p:nvPr/>
        </p:nvCxnSpPr>
        <p:spPr>
          <a:xfrm rot="10800000" flipH="1">
            <a:off x="4939200" y="3367200"/>
            <a:ext cx="1195200" cy="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8" name="Google Shape;388;p29"/>
          <p:cNvSpPr txBox="1"/>
          <p:nvPr/>
        </p:nvSpPr>
        <p:spPr>
          <a:xfrm>
            <a:off x="4441800" y="3190050"/>
            <a:ext cx="55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Avenir"/>
                <a:ea typeface="Avenir"/>
                <a:cs typeface="Avenir"/>
                <a:sym typeface="Avenir"/>
              </a:rPr>
              <a:t>RDDs</a:t>
            </a:r>
            <a:endParaRPr sz="1000" b="1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0"/>
          <p:cNvSpPr txBox="1"/>
          <p:nvPr/>
        </p:nvSpPr>
        <p:spPr>
          <a:xfrm>
            <a:off x="515950" y="360000"/>
            <a:ext cx="60471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RDD Operations - Transformations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5" name="Google Shape;395;p30"/>
          <p:cNvSpPr/>
          <p:nvPr/>
        </p:nvSpPr>
        <p:spPr>
          <a:xfrm>
            <a:off x="510900" y="928000"/>
            <a:ext cx="8122200" cy="39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Transformations create a new RDD from an existing RDD</a:t>
            </a:r>
            <a:endParaRPr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RDDs are immutable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Data in an RDD can’t be changed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Transformations are performed in sequence to modify the data as needed 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Common Transformations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map() - creates a new RDD by performing a function on each record of the parent RDD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filter() - applies a boolean function on each record of the parent RDD to include/exclude records and creates a resultant RDD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Types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Narrow Transformations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Wide Transformations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6" name="Google Shape;396;p30"/>
          <p:cNvSpPr txBox="1"/>
          <p:nvPr/>
        </p:nvSpPr>
        <p:spPr>
          <a:xfrm>
            <a:off x="6390825" y="3599400"/>
            <a:ext cx="1242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transformations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(map, filter)</a:t>
            </a:r>
            <a:endParaRPr sz="11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7" name="Google Shape;397;p30"/>
          <p:cNvSpPr/>
          <p:nvPr/>
        </p:nvSpPr>
        <p:spPr>
          <a:xfrm>
            <a:off x="7587002" y="3697069"/>
            <a:ext cx="798300" cy="659700"/>
          </a:xfrm>
          <a:prstGeom prst="cube">
            <a:avLst>
              <a:gd name="adj" fmla="val 25000"/>
            </a:avLst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30"/>
          <p:cNvCxnSpPr/>
          <p:nvPr/>
        </p:nvCxnSpPr>
        <p:spPr>
          <a:xfrm>
            <a:off x="6446925" y="4030200"/>
            <a:ext cx="1130400" cy="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9" name="Google Shape;399;p30"/>
          <p:cNvSpPr/>
          <p:nvPr/>
        </p:nvSpPr>
        <p:spPr>
          <a:xfrm>
            <a:off x="5647046" y="3698128"/>
            <a:ext cx="798300" cy="659700"/>
          </a:xfrm>
          <a:prstGeom prst="cube">
            <a:avLst>
              <a:gd name="adj" fmla="val 25000"/>
            </a:avLst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0"/>
          <p:cNvSpPr txBox="1"/>
          <p:nvPr/>
        </p:nvSpPr>
        <p:spPr>
          <a:xfrm>
            <a:off x="5470050" y="4124400"/>
            <a:ext cx="97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Avenir"/>
                <a:ea typeface="Avenir"/>
                <a:cs typeface="Avenir"/>
                <a:sym typeface="Avenir"/>
              </a:rPr>
              <a:t>Old </a:t>
            </a:r>
            <a:r>
              <a:rPr lang="en-GB" sz="10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RDD</a:t>
            </a:r>
            <a:endParaRPr sz="10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latin typeface="Avenir"/>
                <a:ea typeface="Avenir"/>
                <a:cs typeface="Avenir"/>
                <a:sym typeface="Avenir"/>
              </a:rPr>
              <a:t>(</a:t>
            </a:r>
            <a:r>
              <a:rPr lang="en-GB" sz="1100" i="1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Immutable)</a:t>
            </a:r>
            <a:endParaRPr sz="1100" i="1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01" name="Google Shape;401;p30"/>
          <p:cNvSpPr txBox="1"/>
          <p:nvPr/>
        </p:nvSpPr>
        <p:spPr>
          <a:xfrm>
            <a:off x="7434500" y="4124400"/>
            <a:ext cx="97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New RDD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(Immutable)</a:t>
            </a:r>
            <a:endParaRPr sz="1100" i="1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02" name="Google Shape;4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200" y="3823200"/>
            <a:ext cx="287316" cy="39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3" name="Google Shape;403;p30"/>
          <p:cNvCxnSpPr/>
          <p:nvPr/>
        </p:nvCxnSpPr>
        <p:spPr>
          <a:xfrm>
            <a:off x="4773600" y="4024800"/>
            <a:ext cx="864000" cy="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4" name="Google Shape;404;p30"/>
          <p:cNvSpPr txBox="1"/>
          <p:nvPr/>
        </p:nvSpPr>
        <p:spPr>
          <a:xfrm>
            <a:off x="4140000" y="4252200"/>
            <a:ext cx="9753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Avenir"/>
                <a:ea typeface="Avenir"/>
                <a:cs typeface="Avenir"/>
                <a:sym typeface="Avenir"/>
              </a:rPr>
              <a:t>Source data</a:t>
            </a:r>
            <a:endParaRPr sz="9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/>
        </p:nvSpPr>
        <p:spPr>
          <a:xfrm>
            <a:off x="505975" y="932550"/>
            <a:ext cx="6285600" cy="3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venir"/>
              <a:buChar char="●"/>
            </a:pPr>
            <a:r>
              <a:rPr lang="en-GB" sz="1600">
                <a:latin typeface="Avenir"/>
                <a:ea typeface="Avenir"/>
                <a:cs typeface="Avenir"/>
                <a:sym typeface="Avenir"/>
              </a:rPr>
              <a:t>What is Apache Spark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venir"/>
              <a:buChar char="●"/>
            </a:pPr>
            <a:r>
              <a:rPr lang="en-GB" sz="1600">
                <a:latin typeface="Avenir"/>
                <a:ea typeface="Avenir"/>
                <a:cs typeface="Avenir"/>
                <a:sym typeface="Avenir"/>
              </a:rPr>
              <a:t>MapReduce vs Spark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venir"/>
              <a:buChar char="●"/>
            </a:pPr>
            <a:r>
              <a:rPr lang="en-GB" sz="1600">
                <a:latin typeface="Avenir"/>
                <a:ea typeface="Avenir"/>
                <a:cs typeface="Avenir"/>
                <a:sym typeface="Avenir"/>
              </a:rPr>
              <a:t>Apache Spark Ecosystem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venir"/>
              <a:buChar char="●"/>
            </a:pPr>
            <a:r>
              <a:rPr lang="en-GB" sz="1600">
                <a:latin typeface="Avenir"/>
                <a:ea typeface="Avenir"/>
                <a:cs typeface="Avenir"/>
                <a:sym typeface="Avenir"/>
              </a:rPr>
              <a:t>History of Apache Spark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venir"/>
              <a:buChar char="●"/>
            </a:pPr>
            <a:r>
              <a:rPr lang="en-GB" sz="1600">
                <a:latin typeface="Avenir"/>
                <a:ea typeface="Avenir"/>
                <a:cs typeface="Avenir"/>
                <a:sym typeface="Avenir"/>
              </a:rPr>
              <a:t>Spark Pillars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venir"/>
              <a:buChar char="○"/>
            </a:pPr>
            <a:r>
              <a:rPr lang="en-GB" sz="1600">
                <a:latin typeface="Avenir"/>
                <a:ea typeface="Avenir"/>
                <a:cs typeface="Avenir"/>
                <a:sym typeface="Avenir"/>
              </a:rPr>
              <a:t>Resilient Distributed Dataset (RDD)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venir"/>
              <a:buChar char="○"/>
            </a:pPr>
            <a:r>
              <a:rPr lang="en-GB" sz="1600">
                <a:latin typeface="Avenir"/>
                <a:ea typeface="Avenir"/>
                <a:cs typeface="Avenir"/>
                <a:sym typeface="Avenir"/>
              </a:rPr>
              <a:t>Direct Acyclic Graph (DAG)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venir"/>
              <a:buChar char="●"/>
            </a:pPr>
            <a:r>
              <a:rPr lang="en-GB" sz="1600">
                <a:latin typeface="Avenir"/>
                <a:ea typeface="Avenir"/>
                <a:cs typeface="Avenir"/>
                <a:sym typeface="Avenir"/>
              </a:rPr>
              <a:t>RDD Operations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venir"/>
              <a:buChar char="●"/>
            </a:pPr>
            <a:r>
              <a:rPr lang="en-GB" sz="1600">
                <a:latin typeface="Avenir"/>
                <a:ea typeface="Avenir"/>
                <a:cs typeface="Avenir"/>
                <a:sym typeface="Avenir"/>
              </a:rPr>
              <a:t>Spark Cluster Architecture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venir"/>
              <a:buChar char="●"/>
            </a:pPr>
            <a:r>
              <a:rPr lang="en-GB" sz="1600">
                <a:latin typeface="Avenir"/>
                <a:ea typeface="Avenir"/>
                <a:cs typeface="Avenir"/>
                <a:sym typeface="Avenir"/>
              </a:rPr>
              <a:t>Spark Application Lifecycle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00"/>
              <a:buFont typeface="Avenir"/>
              <a:buChar char="●"/>
            </a:pPr>
            <a:r>
              <a:rPr lang="en-GB" sz="1600">
                <a:latin typeface="Avenir"/>
                <a:ea typeface="Avenir"/>
                <a:cs typeface="Avenir"/>
                <a:sym typeface="Avenir"/>
              </a:rPr>
              <a:t>Terminologies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6" name="Google Shape;76;p12"/>
          <p:cNvSpPr txBox="1"/>
          <p:nvPr/>
        </p:nvSpPr>
        <p:spPr>
          <a:xfrm>
            <a:off x="505975" y="360000"/>
            <a:ext cx="40851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Table of Content</a:t>
            </a:r>
            <a:endParaRPr sz="260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"/>
          <p:cNvSpPr/>
          <p:nvPr/>
        </p:nvSpPr>
        <p:spPr>
          <a:xfrm>
            <a:off x="1423725" y="1213750"/>
            <a:ext cx="2526600" cy="3343200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1"/>
          <p:cNvSpPr txBox="1"/>
          <p:nvPr/>
        </p:nvSpPr>
        <p:spPr>
          <a:xfrm>
            <a:off x="515950" y="360000"/>
            <a:ext cx="53391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Transformations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2" name="Google Shape;412;p31"/>
          <p:cNvSpPr/>
          <p:nvPr/>
        </p:nvSpPr>
        <p:spPr>
          <a:xfrm>
            <a:off x="1570125" y="1278000"/>
            <a:ext cx="862200" cy="641700"/>
          </a:xfrm>
          <a:prstGeom prst="rect">
            <a:avLst/>
          </a:prstGeom>
          <a:solidFill>
            <a:srgbClr val="049FDA"/>
          </a:solidFill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CAT DOG MAN</a:t>
            </a: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3" name="Google Shape;413;p31"/>
          <p:cNvSpPr/>
          <p:nvPr/>
        </p:nvSpPr>
        <p:spPr>
          <a:xfrm>
            <a:off x="1570125" y="2135358"/>
            <a:ext cx="862200" cy="641700"/>
          </a:xfrm>
          <a:prstGeom prst="rect">
            <a:avLst/>
          </a:prstGeom>
          <a:solidFill>
            <a:srgbClr val="049FDA"/>
          </a:solidFill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CAT DOG MAN</a:t>
            </a: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4" name="Google Shape;414;p31"/>
          <p:cNvSpPr/>
          <p:nvPr/>
        </p:nvSpPr>
        <p:spPr>
          <a:xfrm>
            <a:off x="1570125" y="2992717"/>
            <a:ext cx="862200" cy="641700"/>
          </a:xfrm>
          <a:prstGeom prst="rect">
            <a:avLst/>
          </a:prstGeom>
          <a:solidFill>
            <a:srgbClr val="049FDA"/>
          </a:solidFill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CAT DOG CAT</a:t>
            </a: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5" name="Google Shape;415;p31"/>
          <p:cNvSpPr/>
          <p:nvPr/>
        </p:nvSpPr>
        <p:spPr>
          <a:xfrm>
            <a:off x="1570125" y="3850075"/>
            <a:ext cx="862200" cy="641700"/>
          </a:xfrm>
          <a:prstGeom prst="rect">
            <a:avLst/>
          </a:prstGeom>
          <a:solidFill>
            <a:srgbClr val="049FDA"/>
          </a:solidFill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CAT DOG MAN</a:t>
            </a: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6" name="Google Shape;416;p31"/>
          <p:cNvSpPr/>
          <p:nvPr/>
        </p:nvSpPr>
        <p:spPr>
          <a:xfrm>
            <a:off x="2941725" y="1278000"/>
            <a:ext cx="862200" cy="641700"/>
          </a:xfrm>
          <a:prstGeom prst="rect">
            <a:avLst/>
          </a:prstGeom>
          <a:solidFill>
            <a:srgbClr val="049FDA"/>
          </a:solidFill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CAT</a:t>
            </a: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7" name="Google Shape;417;p31"/>
          <p:cNvSpPr/>
          <p:nvPr/>
        </p:nvSpPr>
        <p:spPr>
          <a:xfrm>
            <a:off x="2941725" y="2135358"/>
            <a:ext cx="862200" cy="641700"/>
          </a:xfrm>
          <a:prstGeom prst="rect">
            <a:avLst/>
          </a:prstGeom>
          <a:solidFill>
            <a:srgbClr val="049FDA"/>
          </a:solidFill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CAT</a:t>
            </a: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8" name="Google Shape;418;p31"/>
          <p:cNvSpPr/>
          <p:nvPr/>
        </p:nvSpPr>
        <p:spPr>
          <a:xfrm>
            <a:off x="2941725" y="2992717"/>
            <a:ext cx="862200" cy="641700"/>
          </a:xfrm>
          <a:prstGeom prst="rect">
            <a:avLst/>
          </a:prstGeom>
          <a:solidFill>
            <a:srgbClr val="049FDA"/>
          </a:solidFill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CAT</a:t>
            </a: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9" name="Google Shape;419;p31"/>
          <p:cNvSpPr/>
          <p:nvPr/>
        </p:nvSpPr>
        <p:spPr>
          <a:xfrm>
            <a:off x="2941725" y="3850075"/>
            <a:ext cx="862200" cy="641700"/>
          </a:xfrm>
          <a:prstGeom prst="rect">
            <a:avLst/>
          </a:prstGeom>
          <a:solidFill>
            <a:srgbClr val="049FDA"/>
          </a:solidFill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CAT</a:t>
            </a:r>
            <a:endParaRPr/>
          </a:p>
        </p:txBody>
      </p:sp>
      <p:cxnSp>
        <p:nvCxnSpPr>
          <p:cNvPr id="420" name="Google Shape;420;p31"/>
          <p:cNvCxnSpPr>
            <a:stCxn id="412" idx="3"/>
            <a:endCxn id="416" idx="1"/>
          </p:cNvCxnSpPr>
          <p:nvPr/>
        </p:nvCxnSpPr>
        <p:spPr>
          <a:xfrm>
            <a:off x="2432325" y="1598850"/>
            <a:ext cx="50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421" name="Google Shape;421;p31"/>
          <p:cNvCxnSpPr/>
          <p:nvPr/>
        </p:nvCxnSpPr>
        <p:spPr>
          <a:xfrm>
            <a:off x="2432325" y="2462400"/>
            <a:ext cx="50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422" name="Google Shape;422;p31"/>
          <p:cNvCxnSpPr/>
          <p:nvPr/>
        </p:nvCxnSpPr>
        <p:spPr>
          <a:xfrm>
            <a:off x="2432325" y="3312000"/>
            <a:ext cx="50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423" name="Google Shape;423;p31"/>
          <p:cNvCxnSpPr/>
          <p:nvPr/>
        </p:nvCxnSpPr>
        <p:spPr>
          <a:xfrm>
            <a:off x="2432325" y="4154400"/>
            <a:ext cx="50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424" name="Google Shape;424;p31"/>
          <p:cNvSpPr/>
          <p:nvPr/>
        </p:nvSpPr>
        <p:spPr>
          <a:xfrm>
            <a:off x="5233725" y="1213750"/>
            <a:ext cx="2526600" cy="3343200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1"/>
          <p:cNvSpPr/>
          <p:nvPr/>
        </p:nvSpPr>
        <p:spPr>
          <a:xfrm>
            <a:off x="5380125" y="1278000"/>
            <a:ext cx="862200" cy="641700"/>
          </a:xfrm>
          <a:prstGeom prst="rect">
            <a:avLst/>
          </a:prstGeom>
          <a:solidFill>
            <a:srgbClr val="049FDA"/>
          </a:solidFill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CAT DOG MAN</a:t>
            </a: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6" name="Google Shape;426;p31"/>
          <p:cNvSpPr/>
          <p:nvPr/>
        </p:nvSpPr>
        <p:spPr>
          <a:xfrm>
            <a:off x="5380125" y="2135358"/>
            <a:ext cx="862200" cy="641700"/>
          </a:xfrm>
          <a:prstGeom prst="rect">
            <a:avLst/>
          </a:prstGeom>
          <a:solidFill>
            <a:srgbClr val="049FDA"/>
          </a:solidFill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CAT DOG MAN</a:t>
            </a: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7" name="Google Shape;427;p31"/>
          <p:cNvSpPr/>
          <p:nvPr/>
        </p:nvSpPr>
        <p:spPr>
          <a:xfrm>
            <a:off x="5380125" y="2992717"/>
            <a:ext cx="862200" cy="641700"/>
          </a:xfrm>
          <a:prstGeom prst="rect">
            <a:avLst/>
          </a:prstGeom>
          <a:solidFill>
            <a:srgbClr val="049FDA"/>
          </a:solidFill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CAT DOG CAT</a:t>
            </a: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8" name="Google Shape;428;p31"/>
          <p:cNvSpPr/>
          <p:nvPr/>
        </p:nvSpPr>
        <p:spPr>
          <a:xfrm>
            <a:off x="5380125" y="3850075"/>
            <a:ext cx="862200" cy="641700"/>
          </a:xfrm>
          <a:prstGeom prst="rect">
            <a:avLst/>
          </a:prstGeom>
          <a:solidFill>
            <a:srgbClr val="049FDA"/>
          </a:solidFill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CAT DOG MAN</a:t>
            </a: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9" name="Google Shape;429;p31"/>
          <p:cNvSpPr/>
          <p:nvPr/>
        </p:nvSpPr>
        <p:spPr>
          <a:xfrm>
            <a:off x="6811875" y="1706708"/>
            <a:ext cx="862200" cy="641700"/>
          </a:xfrm>
          <a:prstGeom prst="rect">
            <a:avLst/>
          </a:prstGeom>
          <a:solidFill>
            <a:srgbClr val="049FDA"/>
          </a:solidFill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CAT</a:t>
            </a: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0" name="Google Shape;430;p31"/>
          <p:cNvSpPr/>
          <p:nvPr/>
        </p:nvSpPr>
        <p:spPr>
          <a:xfrm>
            <a:off x="6811875" y="2564054"/>
            <a:ext cx="862200" cy="641700"/>
          </a:xfrm>
          <a:prstGeom prst="rect">
            <a:avLst/>
          </a:prstGeom>
          <a:solidFill>
            <a:srgbClr val="049FDA"/>
          </a:solidFill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DOG</a:t>
            </a: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1" name="Google Shape;431;p31"/>
          <p:cNvSpPr/>
          <p:nvPr/>
        </p:nvSpPr>
        <p:spPr>
          <a:xfrm>
            <a:off x="6811875" y="3421400"/>
            <a:ext cx="862200" cy="641700"/>
          </a:xfrm>
          <a:prstGeom prst="rect">
            <a:avLst/>
          </a:prstGeom>
          <a:solidFill>
            <a:srgbClr val="049FDA"/>
          </a:solidFill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MAN</a:t>
            </a:r>
            <a:endParaRPr/>
          </a:p>
        </p:txBody>
      </p:sp>
      <p:cxnSp>
        <p:nvCxnSpPr>
          <p:cNvPr id="432" name="Google Shape;432;p31"/>
          <p:cNvCxnSpPr>
            <a:stCxn id="425" idx="3"/>
            <a:endCxn id="429" idx="1"/>
          </p:cNvCxnSpPr>
          <p:nvPr/>
        </p:nvCxnSpPr>
        <p:spPr>
          <a:xfrm>
            <a:off x="6242325" y="1598850"/>
            <a:ext cx="569700" cy="42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433" name="Google Shape;433;p31"/>
          <p:cNvCxnSpPr>
            <a:endCxn id="429" idx="1"/>
          </p:cNvCxnSpPr>
          <p:nvPr/>
        </p:nvCxnSpPr>
        <p:spPr>
          <a:xfrm rot="10800000" flipH="1">
            <a:off x="6242175" y="2027558"/>
            <a:ext cx="569700" cy="43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434" name="Google Shape;434;p31"/>
          <p:cNvCxnSpPr>
            <a:endCxn id="430" idx="1"/>
          </p:cNvCxnSpPr>
          <p:nvPr/>
        </p:nvCxnSpPr>
        <p:spPr>
          <a:xfrm rot="10800000" flipH="1">
            <a:off x="6242175" y="2884904"/>
            <a:ext cx="569700" cy="42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435" name="Google Shape;435;p31"/>
          <p:cNvCxnSpPr>
            <a:endCxn id="431" idx="1"/>
          </p:cNvCxnSpPr>
          <p:nvPr/>
        </p:nvCxnSpPr>
        <p:spPr>
          <a:xfrm rot="10800000" flipH="1">
            <a:off x="6242175" y="3742250"/>
            <a:ext cx="569700" cy="41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436" name="Google Shape;436;p31"/>
          <p:cNvCxnSpPr>
            <a:stCxn id="425" idx="3"/>
            <a:endCxn id="430" idx="1"/>
          </p:cNvCxnSpPr>
          <p:nvPr/>
        </p:nvCxnSpPr>
        <p:spPr>
          <a:xfrm>
            <a:off x="6242325" y="1598850"/>
            <a:ext cx="569700" cy="128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437" name="Google Shape;437;p31"/>
          <p:cNvCxnSpPr>
            <a:stCxn id="425" idx="3"/>
            <a:endCxn id="431" idx="1"/>
          </p:cNvCxnSpPr>
          <p:nvPr/>
        </p:nvCxnSpPr>
        <p:spPr>
          <a:xfrm>
            <a:off x="6242325" y="1598850"/>
            <a:ext cx="569700" cy="214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438" name="Google Shape;438;p31"/>
          <p:cNvCxnSpPr>
            <a:stCxn id="426" idx="3"/>
            <a:endCxn id="430" idx="1"/>
          </p:cNvCxnSpPr>
          <p:nvPr/>
        </p:nvCxnSpPr>
        <p:spPr>
          <a:xfrm>
            <a:off x="6242325" y="2456208"/>
            <a:ext cx="569700" cy="42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439" name="Google Shape;439;p31"/>
          <p:cNvCxnSpPr>
            <a:stCxn id="426" idx="3"/>
            <a:endCxn id="431" idx="1"/>
          </p:cNvCxnSpPr>
          <p:nvPr/>
        </p:nvCxnSpPr>
        <p:spPr>
          <a:xfrm>
            <a:off x="6242325" y="2456208"/>
            <a:ext cx="569700" cy="128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440" name="Google Shape;440;p31"/>
          <p:cNvCxnSpPr>
            <a:stCxn id="427" idx="3"/>
            <a:endCxn id="429" idx="1"/>
          </p:cNvCxnSpPr>
          <p:nvPr/>
        </p:nvCxnSpPr>
        <p:spPr>
          <a:xfrm rot="10800000" flipH="1">
            <a:off x="6242325" y="2027467"/>
            <a:ext cx="569700" cy="128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441" name="Google Shape;441;p31"/>
          <p:cNvCxnSpPr>
            <a:stCxn id="427" idx="3"/>
            <a:endCxn id="431" idx="1"/>
          </p:cNvCxnSpPr>
          <p:nvPr/>
        </p:nvCxnSpPr>
        <p:spPr>
          <a:xfrm>
            <a:off x="6242325" y="3313567"/>
            <a:ext cx="569700" cy="42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442" name="Google Shape;442;p31"/>
          <p:cNvCxnSpPr>
            <a:stCxn id="428" idx="3"/>
            <a:endCxn id="429" idx="1"/>
          </p:cNvCxnSpPr>
          <p:nvPr/>
        </p:nvCxnSpPr>
        <p:spPr>
          <a:xfrm rot="10800000" flipH="1">
            <a:off x="6242325" y="2027425"/>
            <a:ext cx="569700" cy="214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443" name="Google Shape;443;p31"/>
          <p:cNvCxnSpPr>
            <a:stCxn id="428" idx="3"/>
            <a:endCxn id="430" idx="1"/>
          </p:cNvCxnSpPr>
          <p:nvPr/>
        </p:nvCxnSpPr>
        <p:spPr>
          <a:xfrm rot="10800000" flipH="1">
            <a:off x="6242325" y="2884825"/>
            <a:ext cx="569700" cy="128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444" name="Google Shape;444;p31"/>
          <p:cNvSpPr txBox="1"/>
          <p:nvPr/>
        </p:nvSpPr>
        <p:spPr>
          <a:xfrm>
            <a:off x="1556025" y="814350"/>
            <a:ext cx="226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Avenir"/>
                <a:ea typeface="Avenir"/>
                <a:cs typeface="Avenir"/>
                <a:sym typeface="Avenir"/>
              </a:rPr>
              <a:t>Narrow Transformation (filter)</a:t>
            </a:r>
            <a:endParaRPr sz="12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45" name="Google Shape;445;p31"/>
          <p:cNvSpPr txBox="1"/>
          <p:nvPr/>
        </p:nvSpPr>
        <p:spPr>
          <a:xfrm>
            <a:off x="5178525" y="832500"/>
            <a:ext cx="2697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Avenir"/>
                <a:ea typeface="Avenir"/>
                <a:cs typeface="Avenir"/>
                <a:sym typeface="Avenir"/>
              </a:rPr>
              <a:t>Wide Transformation (reduceByKey)</a:t>
            </a:r>
            <a:endParaRPr sz="1200" b="1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2"/>
          <p:cNvSpPr txBox="1"/>
          <p:nvPr/>
        </p:nvSpPr>
        <p:spPr>
          <a:xfrm>
            <a:off x="515950" y="360000"/>
            <a:ext cx="60471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RDD Operations - Actions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52" name="Google Shape;452;p32"/>
          <p:cNvSpPr/>
          <p:nvPr/>
        </p:nvSpPr>
        <p:spPr>
          <a:xfrm>
            <a:off x="510900" y="928000"/>
            <a:ext cx="8122200" cy="19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Actions return a value to the Driver program after running a computation on the dataset</a:t>
            </a:r>
            <a:endParaRPr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Some common actions are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count() - returns the number of elements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take(n) - returns an array to the Driver program having first ‘n’ elements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collect() - returns an array of all the elements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SzPts val="1400"/>
              <a:buFont typeface="Avenir"/>
              <a:buChar char="○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saveAsTextFile(filename) - save the elements to text file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53" name="Google Shape;453;p32"/>
          <p:cNvSpPr txBox="1"/>
          <p:nvPr/>
        </p:nvSpPr>
        <p:spPr>
          <a:xfrm>
            <a:off x="3265200" y="3280800"/>
            <a:ext cx="97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transformations</a:t>
            </a:r>
            <a:endParaRPr sz="900"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(map, filter)</a:t>
            </a:r>
            <a:endParaRPr sz="9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54" name="Google Shape;454;p32"/>
          <p:cNvSpPr/>
          <p:nvPr/>
        </p:nvSpPr>
        <p:spPr>
          <a:xfrm>
            <a:off x="4177200" y="3336094"/>
            <a:ext cx="798300" cy="659700"/>
          </a:xfrm>
          <a:prstGeom prst="cube">
            <a:avLst>
              <a:gd name="adj" fmla="val 25000"/>
            </a:avLst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5" name="Google Shape;455;p32"/>
          <p:cNvCxnSpPr/>
          <p:nvPr/>
        </p:nvCxnSpPr>
        <p:spPr>
          <a:xfrm>
            <a:off x="3304150" y="3669225"/>
            <a:ext cx="864000" cy="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6" name="Google Shape;456;p32"/>
          <p:cNvSpPr/>
          <p:nvPr/>
        </p:nvSpPr>
        <p:spPr>
          <a:xfrm>
            <a:off x="2504271" y="3337153"/>
            <a:ext cx="798300" cy="659700"/>
          </a:xfrm>
          <a:prstGeom prst="cube">
            <a:avLst>
              <a:gd name="adj" fmla="val 25000"/>
            </a:avLst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32"/>
          <p:cNvSpPr txBox="1"/>
          <p:nvPr/>
        </p:nvSpPr>
        <p:spPr>
          <a:xfrm>
            <a:off x="2327275" y="3763425"/>
            <a:ext cx="97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Avenir"/>
                <a:ea typeface="Avenir"/>
                <a:cs typeface="Avenir"/>
                <a:sym typeface="Avenir"/>
              </a:rPr>
              <a:t>Old </a:t>
            </a:r>
            <a:r>
              <a:rPr lang="en-GB" sz="10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RDD</a:t>
            </a:r>
            <a:endParaRPr sz="10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latin typeface="Avenir"/>
                <a:ea typeface="Avenir"/>
                <a:cs typeface="Avenir"/>
                <a:sym typeface="Avenir"/>
              </a:rPr>
              <a:t>(</a:t>
            </a:r>
            <a:r>
              <a:rPr lang="en-GB" sz="1100" i="1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Immutable)</a:t>
            </a:r>
            <a:endParaRPr sz="1100" i="1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58" name="Google Shape;458;p32"/>
          <p:cNvSpPr txBox="1"/>
          <p:nvPr/>
        </p:nvSpPr>
        <p:spPr>
          <a:xfrm>
            <a:off x="4006800" y="3763425"/>
            <a:ext cx="97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New RDD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(Immutable)</a:t>
            </a:r>
            <a:endParaRPr sz="1100" i="1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59" name="Google Shape;45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000" y="3438291"/>
            <a:ext cx="1242000" cy="47231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32"/>
          <p:cNvSpPr txBox="1"/>
          <p:nvPr/>
        </p:nvSpPr>
        <p:spPr>
          <a:xfrm>
            <a:off x="7016400" y="3844400"/>
            <a:ext cx="1047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Driver Node</a:t>
            </a:r>
            <a:endParaRPr sz="10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461" name="Google Shape;461;p32"/>
          <p:cNvCxnSpPr/>
          <p:nvPr/>
        </p:nvCxnSpPr>
        <p:spPr>
          <a:xfrm>
            <a:off x="4976400" y="3669225"/>
            <a:ext cx="864000" cy="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2" name="Google Shape;462;p32"/>
          <p:cNvSpPr/>
          <p:nvPr/>
        </p:nvSpPr>
        <p:spPr>
          <a:xfrm rot="5400000">
            <a:off x="5683800" y="3501000"/>
            <a:ext cx="638400" cy="342000"/>
          </a:xfrm>
          <a:prstGeom prst="triangle">
            <a:avLst>
              <a:gd name="adj" fmla="val 50000"/>
            </a:avLst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2"/>
          <p:cNvSpPr txBox="1"/>
          <p:nvPr/>
        </p:nvSpPr>
        <p:spPr>
          <a:xfrm>
            <a:off x="5362700" y="3996850"/>
            <a:ext cx="97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Avenir"/>
                <a:ea typeface="Avenir"/>
                <a:cs typeface="Avenir"/>
                <a:sym typeface="Avenir"/>
              </a:rPr>
              <a:t>actions</a:t>
            </a:r>
            <a:endParaRPr sz="900"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(</a:t>
            </a:r>
            <a:r>
              <a:rPr lang="en-GB" sz="900">
                <a:latin typeface="Avenir"/>
                <a:ea typeface="Avenir"/>
                <a:cs typeface="Avenir"/>
                <a:sym typeface="Avenir"/>
              </a:rPr>
              <a:t>count, collect)</a:t>
            </a:r>
            <a:endParaRPr sz="9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464" name="Google Shape;464;p32"/>
          <p:cNvCxnSpPr/>
          <p:nvPr/>
        </p:nvCxnSpPr>
        <p:spPr>
          <a:xfrm>
            <a:off x="6163200" y="3669600"/>
            <a:ext cx="864000" cy="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65" name="Google Shape;46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0000" y="3471600"/>
            <a:ext cx="287316" cy="39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6" name="Google Shape;466;p32"/>
          <p:cNvCxnSpPr/>
          <p:nvPr/>
        </p:nvCxnSpPr>
        <p:spPr>
          <a:xfrm>
            <a:off x="1630800" y="3664150"/>
            <a:ext cx="864000" cy="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7" name="Google Shape;467;p32"/>
          <p:cNvSpPr txBox="1"/>
          <p:nvPr/>
        </p:nvSpPr>
        <p:spPr>
          <a:xfrm>
            <a:off x="997200" y="3871200"/>
            <a:ext cx="9753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Avenir"/>
                <a:ea typeface="Avenir"/>
                <a:cs typeface="Avenir"/>
                <a:sym typeface="Avenir"/>
              </a:rPr>
              <a:t>Source data</a:t>
            </a:r>
            <a:endParaRPr sz="9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950" y="990000"/>
            <a:ext cx="6633750" cy="3812601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74" name="Google Shape;474;p33"/>
          <p:cNvSpPr txBox="1"/>
          <p:nvPr/>
        </p:nvSpPr>
        <p:spPr>
          <a:xfrm>
            <a:off x="515950" y="360000"/>
            <a:ext cx="55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A Sample Spark Application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75" name="Google Shape;475;p33"/>
          <p:cNvSpPr/>
          <p:nvPr/>
        </p:nvSpPr>
        <p:spPr>
          <a:xfrm>
            <a:off x="7361925" y="1458850"/>
            <a:ext cx="1273200" cy="360000"/>
          </a:xfrm>
          <a:prstGeom prst="rect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RDDs</a:t>
            </a: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76" name="Google Shape;476;p33"/>
          <p:cNvSpPr/>
          <p:nvPr/>
        </p:nvSpPr>
        <p:spPr>
          <a:xfrm>
            <a:off x="7361925" y="2503650"/>
            <a:ext cx="1273200" cy="230700"/>
          </a:xfrm>
          <a:prstGeom prst="rect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Transformation</a:t>
            </a: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77" name="Google Shape;477;p33"/>
          <p:cNvSpPr/>
          <p:nvPr/>
        </p:nvSpPr>
        <p:spPr>
          <a:xfrm>
            <a:off x="7361925" y="3134975"/>
            <a:ext cx="1273200" cy="230700"/>
          </a:xfrm>
          <a:prstGeom prst="rect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Transformation</a:t>
            </a: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78" name="Google Shape;478;p33"/>
          <p:cNvSpPr/>
          <p:nvPr/>
        </p:nvSpPr>
        <p:spPr>
          <a:xfrm>
            <a:off x="7361925" y="1044000"/>
            <a:ext cx="1273200" cy="230700"/>
          </a:xfrm>
          <a:prstGeom prst="rect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Import library</a:t>
            </a: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79" name="Google Shape;479;p33"/>
          <p:cNvSpPr/>
          <p:nvPr/>
        </p:nvSpPr>
        <p:spPr>
          <a:xfrm>
            <a:off x="7361925" y="4577850"/>
            <a:ext cx="1273200" cy="230700"/>
          </a:xfrm>
          <a:prstGeom prst="rect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Action</a:t>
            </a: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480" name="Google Shape;480;p33"/>
          <p:cNvCxnSpPr/>
          <p:nvPr/>
        </p:nvCxnSpPr>
        <p:spPr>
          <a:xfrm>
            <a:off x="4852725" y="2617200"/>
            <a:ext cx="2509200" cy="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481" name="Google Shape;481;p33"/>
          <p:cNvCxnSpPr>
            <a:endCxn id="475" idx="1"/>
          </p:cNvCxnSpPr>
          <p:nvPr/>
        </p:nvCxnSpPr>
        <p:spPr>
          <a:xfrm>
            <a:off x="6898125" y="1634350"/>
            <a:ext cx="463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482" name="Google Shape;482;p33"/>
          <p:cNvCxnSpPr/>
          <p:nvPr/>
        </p:nvCxnSpPr>
        <p:spPr>
          <a:xfrm>
            <a:off x="6166125" y="3248525"/>
            <a:ext cx="1195800" cy="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483" name="Google Shape;483;p33"/>
          <p:cNvSpPr/>
          <p:nvPr/>
        </p:nvSpPr>
        <p:spPr>
          <a:xfrm>
            <a:off x="7361925" y="3419150"/>
            <a:ext cx="1273200" cy="432000"/>
          </a:xfrm>
          <a:prstGeom prst="rect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Transformation</a:t>
            </a: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&amp; Action</a:t>
            </a: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484" name="Google Shape;484;p33"/>
          <p:cNvCxnSpPr/>
          <p:nvPr/>
        </p:nvCxnSpPr>
        <p:spPr>
          <a:xfrm>
            <a:off x="5284125" y="3641625"/>
            <a:ext cx="2077800" cy="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485" name="Google Shape;485;p33"/>
          <p:cNvSpPr/>
          <p:nvPr/>
        </p:nvSpPr>
        <p:spPr>
          <a:xfrm>
            <a:off x="7361925" y="4155925"/>
            <a:ext cx="1273200" cy="230700"/>
          </a:xfrm>
          <a:prstGeom prst="rect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In-memory</a:t>
            </a: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486" name="Google Shape;486;p33"/>
          <p:cNvCxnSpPr/>
          <p:nvPr/>
        </p:nvCxnSpPr>
        <p:spPr>
          <a:xfrm>
            <a:off x="2368475" y="4269475"/>
            <a:ext cx="4993200" cy="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487" name="Google Shape;487;p33"/>
          <p:cNvCxnSpPr/>
          <p:nvPr/>
        </p:nvCxnSpPr>
        <p:spPr>
          <a:xfrm>
            <a:off x="2368475" y="4691400"/>
            <a:ext cx="4993200" cy="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488" name="Google Shape;488;p33"/>
          <p:cNvCxnSpPr>
            <a:endCxn id="478" idx="1"/>
          </p:cNvCxnSpPr>
          <p:nvPr/>
        </p:nvCxnSpPr>
        <p:spPr>
          <a:xfrm>
            <a:off x="3020625" y="1157550"/>
            <a:ext cx="4341300" cy="1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4"/>
          <p:cNvSpPr txBox="1"/>
          <p:nvPr/>
        </p:nvSpPr>
        <p:spPr>
          <a:xfrm>
            <a:off x="515950" y="360000"/>
            <a:ext cx="60471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RDD Lineage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95" name="Google Shape;495;p34"/>
          <p:cNvSpPr/>
          <p:nvPr/>
        </p:nvSpPr>
        <p:spPr>
          <a:xfrm>
            <a:off x="510900" y="928000"/>
            <a:ext cx="8122200" cy="13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When a transformation is called, Spark does not execute it immediately (lazy evaluation), instead it creates a lineage</a:t>
            </a:r>
            <a:endParaRPr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Lineages in the form of DAG, used by the Driver program to perform </a:t>
            </a:r>
            <a:r>
              <a:rPr lang="en-GB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sequence of computations on data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96" name="Google Shape;496;p34"/>
          <p:cNvSpPr txBox="1"/>
          <p:nvPr/>
        </p:nvSpPr>
        <p:spPr>
          <a:xfrm>
            <a:off x="3235913" y="3283100"/>
            <a:ext cx="97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transformation</a:t>
            </a:r>
            <a:endParaRPr sz="900"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(map)</a:t>
            </a:r>
            <a:endParaRPr sz="9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97" name="Google Shape;497;p34"/>
          <p:cNvSpPr/>
          <p:nvPr/>
        </p:nvSpPr>
        <p:spPr>
          <a:xfrm>
            <a:off x="4177200" y="3336094"/>
            <a:ext cx="798300" cy="659700"/>
          </a:xfrm>
          <a:prstGeom prst="cube">
            <a:avLst>
              <a:gd name="adj" fmla="val 25000"/>
            </a:avLst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8" name="Google Shape;498;p34"/>
          <p:cNvCxnSpPr/>
          <p:nvPr/>
        </p:nvCxnSpPr>
        <p:spPr>
          <a:xfrm>
            <a:off x="3304150" y="3669225"/>
            <a:ext cx="864000" cy="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9" name="Google Shape;499;p34"/>
          <p:cNvSpPr/>
          <p:nvPr/>
        </p:nvSpPr>
        <p:spPr>
          <a:xfrm>
            <a:off x="2504271" y="3337153"/>
            <a:ext cx="798300" cy="659700"/>
          </a:xfrm>
          <a:prstGeom prst="cube">
            <a:avLst>
              <a:gd name="adj" fmla="val 25000"/>
            </a:avLst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34"/>
          <p:cNvSpPr txBox="1"/>
          <p:nvPr/>
        </p:nvSpPr>
        <p:spPr>
          <a:xfrm>
            <a:off x="2327275" y="3763425"/>
            <a:ext cx="97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Avenir"/>
                <a:ea typeface="Avenir"/>
                <a:cs typeface="Avenir"/>
                <a:sym typeface="Avenir"/>
              </a:rPr>
              <a:t>file</a:t>
            </a:r>
            <a:r>
              <a:rPr lang="en-GB" sz="10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RDD</a:t>
            </a:r>
            <a:endParaRPr sz="10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latin typeface="Avenir"/>
                <a:ea typeface="Avenir"/>
                <a:cs typeface="Avenir"/>
                <a:sym typeface="Avenir"/>
              </a:rPr>
              <a:t>(</a:t>
            </a:r>
            <a:r>
              <a:rPr lang="en-GB" sz="1100" i="1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Immutable)</a:t>
            </a:r>
            <a:endParaRPr sz="1100" i="1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01" name="Google Shape;501;p34"/>
          <p:cNvSpPr txBox="1"/>
          <p:nvPr/>
        </p:nvSpPr>
        <p:spPr>
          <a:xfrm>
            <a:off x="4006800" y="3763425"/>
            <a:ext cx="97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Avenir"/>
                <a:ea typeface="Avenir"/>
                <a:cs typeface="Avenir"/>
                <a:sym typeface="Avenir"/>
              </a:rPr>
              <a:t>data</a:t>
            </a:r>
            <a:r>
              <a:rPr lang="en-GB" sz="10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RDD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(Immutable)</a:t>
            </a:r>
            <a:endParaRPr sz="1100" i="1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02" name="Google Shape;50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000" y="3438291"/>
            <a:ext cx="1242000" cy="47231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34"/>
          <p:cNvSpPr txBox="1"/>
          <p:nvPr/>
        </p:nvSpPr>
        <p:spPr>
          <a:xfrm>
            <a:off x="7016400" y="3844400"/>
            <a:ext cx="1047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Driver Node</a:t>
            </a:r>
            <a:endParaRPr sz="10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504" name="Google Shape;504;p34"/>
          <p:cNvCxnSpPr/>
          <p:nvPr/>
        </p:nvCxnSpPr>
        <p:spPr>
          <a:xfrm>
            <a:off x="4976400" y="3669225"/>
            <a:ext cx="864000" cy="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5" name="Google Shape;505;p34"/>
          <p:cNvSpPr/>
          <p:nvPr/>
        </p:nvSpPr>
        <p:spPr>
          <a:xfrm rot="5400000">
            <a:off x="5683800" y="3501000"/>
            <a:ext cx="638400" cy="342000"/>
          </a:xfrm>
          <a:prstGeom prst="triangle">
            <a:avLst>
              <a:gd name="adj" fmla="val 50000"/>
            </a:avLst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4"/>
          <p:cNvSpPr txBox="1"/>
          <p:nvPr/>
        </p:nvSpPr>
        <p:spPr>
          <a:xfrm>
            <a:off x="5515100" y="3996850"/>
            <a:ext cx="97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Avenir"/>
                <a:ea typeface="Avenir"/>
                <a:cs typeface="Avenir"/>
                <a:sym typeface="Avenir"/>
              </a:rPr>
              <a:t>actions</a:t>
            </a:r>
            <a:endParaRPr sz="900"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(</a:t>
            </a:r>
            <a:r>
              <a:rPr lang="en-GB" sz="900">
                <a:latin typeface="Avenir"/>
                <a:ea typeface="Avenir"/>
                <a:cs typeface="Avenir"/>
                <a:sym typeface="Avenir"/>
              </a:rPr>
              <a:t>count)</a:t>
            </a:r>
            <a:endParaRPr sz="9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507" name="Google Shape;507;p34"/>
          <p:cNvCxnSpPr/>
          <p:nvPr/>
        </p:nvCxnSpPr>
        <p:spPr>
          <a:xfrm>
            <a:off x="6163200" y="3669600"/>
            <a:ext cx="864000" cy="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08" name="Google Shape;50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0000" y="3471600"/>
            <a:ext cx="287316" cy="39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9" name="Google Shape;509;p34"/>
          <p:cNvCxnSpPr/>
          <p:nvPr/>
        </p:nvCxnSpPr>
        <p:spPr>
          <a:xfrm>
            <a:off x="1630800" y="3664150"/>
            <a:ext cx="864000" cy="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0" name="Google Shape;510;p34"/>
          <p:cNvSpPr txBox="1"/>
          <p:nvPr/>
        </p:nvSpPr>
        <p:spPr>
          <a:xfrm>
            <a:off x="997200" y="3871200"/>
            <a:ext cx="9753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Avenir"/>
                <a:ea typeface="Avenir"/>
                <a:cs typeface="Avenir"/>
                <a:sym typeface="Avenir"/>
              </a:rPr>
              <a:t>Source data</a:t>
            </a:r>
            <a:endParaRPr sz="9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11" name="Google Shape;511;p34"/>
          <p:cNvSpPr txBox="1"/>
          <p:nvPr/>
        </p:nvSpPr>
        <p:spPr>
          <a:xfrm>
            <a:off x="1005000" y="2370950"/>
            <a:ext cx="211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fileRDD = spark.sparkContext.textFile(</a:t>
            </a:r>
            <a:r>
              <a:rPr lang="en-GB" sz="1000">
                <a:solidFill>
                  <a:srgbClr val="1155CC"/>
                </a:solidFill>
                <a:latin typeface="Avenir"/>
                <a:ea typeface="Avenir"/>
                <a:cs typeface="Avenir"/>
                <a:sym typeface="Avenir"/>
              </a:rPr>
              <a:t>'/FileStore/tables/input.csv'</a:t>
            </a:r>
            <a:r>
              <a:rPr lang="en-GB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)</a:t>
            </a:r>
            <a:endParaRPr sz="1000"/>
          </a:p>
        </p:txBody>
      </p:sp>
      <p:cxnSp>
        <p:nvCxnSpPr>
          <p:cNvPr id="512" name="Google Shape;512;p34"/>
          <p:cNvCxnSpPr/>
          <p:nvPr/>
        </p:nvCxnSpPr>
        <p:spPr>
          <a:xfrm rot="10800000" flipH="1">
            <a:off x="2045375" y="2980800"/>
            <a:ext cx="3600" cy="68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513" name="Google Shape;513;p34"/>
          <p:cNvSpPr txBox="1"/>
          <p:nvPr/>
        </p:nvSpPr>
        <p:spPr>
          <a:xfrm>
            <a:off x="2559600" y="4289950"/>
            <a:ext cx="2326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dataRDD = fileRDD.map(</a:t>
            </a:r>
            <a:r>
              <a:rPr lang="en-GB" sz="1000">
                <a:solidFill>
                  <a:srgbClr val="741B47"/>
                </a:solidFill>
                <a:latin typeface="Avenir"/>
                <a:ea typeface="Avenir"/>
                <a:cs typeface="Avenir"/>
                <a:sym typeface="Avenir"/>
              </a:rPr>
              <a:t>lambda</a:t>
            </a:r>
            <a:r>
              <a:rPr lang="en-GB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x: x.split(','))</a:t>
            </a:r>
            <a:endParaRPr sz="1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514" name="Google Shape;514;p34"/>
          <p:cNvCxnSpPr/>
          <p:nvPr/>
        </p:nvCxnSpPr>
        <p:spPr>
          <a:xfrm rot="10800000" flipH="1">
            <a:off x="3721775" y="3666600"/>
            <a:ext cx="3600" cy="68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triangle" w="med" len="med"/>
            <a:tailEnd type="none" w="med" len="med"/>
          </a:ln>
        </p:spPr>
      </p:cxnSp>
      <p:sp>
        <p:nvSpPr>
          <p:cNvPr id="515" name="Google Shape;515;p34"/>
          <p:cNvSpPr txBox="1"/>
          <p:nvPr/>
        </p:nvSpPr>
        <p:spPr>
          <a:xfrm>
            <a:off x="4338000" y="2671200"/>
            <a:ext cx="2115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dataRDD.collect()</a:t>
            </a:r>
            <a:endParaRPr sz="1000"/>
          </a:p>
        </p:txBody>
      </p:sp>
      <p:cxnSp>
        <p:nvCxnSpPr>
          <p:cNvPr id="516" name="Google Shape;516;p34"/>
          <p:cNvCxnSpPr/>
          <p:nvPr/>
        </p:nvCxnSpPr>
        <p:spPr>
          <a:xfrm rot="10800000" flipH="1">
            <a:off x="5398175" y="2980800"/>
            <a:ext cx="3600" cy="68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517" name="Google Shape;517;p34"/>
          <p:cNvCxnSpPr>
            <a:stCxn id="497" idx="0"/>
            <a:endCxn id="499" idx="0"/>
          </p:cNvCxnSpPr>
          <p:nvPr/>
        </p:nvCxnSpPr>
        <p:spPr>
          <a:xfrm rot="5400000">
            <a:off x="3821813" y="2500294"/>
            <a:ext cx="1200" cy="1672800"/>
          </a:xfrm>
          <a:prstGeom prst="curvedConnector3">
            <a:avLst>
              <a:gd name="adj1" fmla="val -1984375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18" name="Google Shape;518;p34"/>
          <p:cNvSpPr txBox="1"/>
          <p:nvPr/>
        </p:nvSpPr>
        <p:spPr>
          <a:xfrm>
            <a:off x="3332175" y="2871050"/>
            <a:ext cx="7983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Avenir"/>
                <a:ea typeface="Avenir"/>
                <a:cs typeface="Avenir"/>
                <a:sym typeface="Avenir"/>
              </a:rPr>
              <a:t>lineage</a:t>
            </a:r>
            <a:endParaRPr sz="9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5"/>
          <p:cNvSpPr txBox="1"/>
          <p:nvPr/>
        </p:nvSpPr>
        <p:spPr>
          <a:xfrm>
            <a:off x="515950" y="360000"/>
            <a:ext cx="53391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Spark - Data Pipelines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25" name="Google Shape;525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8164" y="2351708"/>
            <a:ext cx="1507650" cy="8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35"/>
          <p:cNvSpPr txBox="1"/>
          <p:nvPr/>
        </p:nvSpPr>
        <p:spPr>
          <a:xfrm rot="-5401094">
            <a:off x="2037890" y="2583979"/>
            <a:ext cx="94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Avenir"/>
                <a:ea typeface="Avenir"/>
                <a:cs typeface="Avenir"/>
                <a:sym typeface="Avenir"/>
              </a:rPr>
              <a:t>Data Lake Storages</a:t>
            </a:r>
            <a:endParaRPr sz="12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7" name="Google Shape;527;p35"/>
          <p:cNvSpPr txBox="1"/>
          <p:nvPr/>
        </p:nvSpPr>
        <p:spPr>
          <a:xfrm rot="2826951">
            <a:off x="2637861" y="3918446"/>
            <a:ext cx="1028481" cy="36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Avenir"/>
                <a:ea typeface="Avenir"/>
                <a:cs typeface="Avenir"/>
                <a:sym typeface="Avenir"/>
              </a:rPr>
              <a:t>Hadoop FS</a:t>
            </a:r>
            <a:endParaRPr sz="12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8" name="Google Shape;528;p35"/>
          <p:cNvSpPr txBox="1"/>
          <p:nvPr/>
        </p:nvSpPr>
        <p:spPr>
          <a:xfrm rot="-2830817">
            <a:off x="2599358" y="1370023"/>
            <a:ext cx="942336" cy="36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Avenir"/>
                <a:ea typeface="Avenir"/>
                <a:cs typeface="Avenir"/>
                <a:sym typeface="Avenir"/>
              </a:rPr>
              <a:t>NoSQLs</a:t>
            </a:r>
            <a:endParaRPr sz="12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9" name="Google Shape;529;p35"/>
          <p:cNvSpPr txBox="1"/>
          <p:nvPr/>
        </p:nvSpPr>
        <p:spPr>
          <a:xfrm>
            <a:off x="4053438" y="854025"/>
            <a:ext cx="1048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Avenir"/>
                <a:ea typeface="Avenir"/>
                <a:cs typeface="Avenir"/>
                <a:sym typeface="Avenir"/>
              </a:rPr>
              <a:t>Streaming Applications</a:t>
            </a:r>
            <a:endParaRPr sz="12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0" name="Google Shape;530;p35"/>
          <p:cNvSpPr txBox="1"/>
          <p:nvPr/>
        </p:nvSpPr>
        <p:spPr>
          <a:xfrm>
            <a:off x="4053420" y="4194978"/>
            <a:ext cx="1048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Avenir"/>
                <a:ea typeface="Avenir"/>
                <a:cs typeface="Avenir"/>
                <a:sym typeface="Avenir"/>
              </a:rPr>
              <a:t>Data Warehouses</a:t>
            </a:r>
            <a:endParaRPr sz="12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1" name="Google Shape;531;p35"/>
          <p:cNvSpPr txBox="1"/>
          <p:nvPr/>
        </p:nvSpPr>
        <p:spPr>
          <a:xfrm rot="-2914128">
            <a:off x="5603312" y="3889646"/>
            <a:ext cx="1107568" cy="554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Avenir"/>
                <a:ea typeface="Avenir"/>
                <a:cs typeface="Avenir"/>
                <a:sym typeface="Avenir"/>
              </a:rPr>
              <a:t>Cloud Object Stores</a:t>
            </a:r>
            <a:endParaRPr sz="12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2" name="Google Shape;532;p35"/>
          <p:cNvSpPr txBox="1"/>
          <p:nvPr/>
        </p:nvSpPr>
        <p:spPr>
          <a:xfrm rot="2700000">
            <a:off x="5408638" y="1403440"/>
            <a:ext cx="1120906" cy="369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Avenir"/>
                <a:ea typeface="Avenir"/>
                <a:cs typeface="Avenir"/>
                <a:sym typeface="Avenir"/>
              </a:rPr>
              <a:t>RDBMS</a:t>
            </a:r>
            <a:endParaRPr sz="12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3" name="Google Shape;533;p35"/>
          <p:cNvSpPr txBox="1"/>
          <p:nvPr/>
        </p:nvSpPr>
        <p:spPr>
          <a:xfrm rot="5398860">
            <a:off x="6182550" y="2564633"/>
            <a:ext cx="90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Avenir"/>
                <a:ea typeface="Avenir"/>
                <a:cs typeface="Avenir"/>
                <a:sym typeface="Avenir"/>
              </a:rPr>
              <a:t>Many More..</a:t>
            </a:r>
            <a:endParaRPr sz="1200" b="1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534" name="Google Shape;534;p35"/>
          <p:cNvCxnSpPr>
            <a:stCxn id="528" idx="2"/>
          </p:cNvCxnSpPr>
          <p:nvPr/>
        </p:nvCxnSpPr>
        <p:spPr>
          <a:xfrm>
            <a:off x="3205976" y="1680261"/>
            <a:ext cx="772500" cy="67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5" name="Google Shape;535;p35"/>
          <p:cNvCxnSpPr>
            <a:stCxn id="529" idx="2"/>
            <a:endCxn id="536" idx="0"/>
          </p:cNvCxnSpPr>
          <p:nvPr/>
        </p:nvCxnSpPr>
        <p:spPr>
          <a:xfrm>
            <a:off x="4577538" y="1408125"/>
            <a:ext cx="0" cy="87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7" name="Google Shape;537;p35"/>
          <p:cNvCxnSpPr/>
          <p:nvPr/>
        </p:nvCxnSpPr>
        <p:spPr>
          <a:xfrm flipH="1">
            <a:off x="5152389" y="1677229"/>
            <a:ext cx="716400" cy="64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8" name="Google Shape;538;p35"/>
          <p:cNvCxnSpPr/>
          <p:nvPr/>
        </p:nvCxnSpPr>
        <p:spPr>
          <a:xfrm flipH="1">
            <a:off x="5223600" y="2858625"/>
            <a:ext cx="1159200" cy="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6" name="Google Shape;536;p35"/>
          <p:cNvSpPr/>
          <p:nvPr/>
        </p:nvSpPr>
        <p:spPr>
          <a:xfrm>
            <a:off x="3925950" y="2285775"/>
            <a:ext cx="1303200" cy="1155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9" name="Google Shape;539;p35"/>
          <p:cNvCxnSpPr/>
          <p:nvPr/>
        </p:nvCxnSpPr>
        <p:spPr>
          <a:xfrm>
            <a:off x="5194800" y="3345236"/>
            <a:ext cx="772500" cy="67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540" name="Google Shape;540;p35"/>
          <p:cNvCxnSpPr/>
          <p:nvPr/>
        </p:nvCxnSpPr>
        <p:spPr>
          <a:xfrm>
            <a:off x="4577538" y="3438000"/>
            <a:ext cx="0" cy="85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541" name="Google Shape;541;p35"/>
          <p:cNvCxnSpPr/>
          <p:nvPr/>
        </p:nvCxnSpPr>
        <p:spPr>
          <a:xfrm flipH="1">
            <a:off x="3243889" y="3359479"/>
            <a:ext cx="716400" cy="64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542" name="Google Shape;542;p35"/>
          <p:cNvCxnSpPr/>
          <p:nvPr/>
        </p:nvCxnSpPr>
        <p:spPr>
          <a:xfrm flipH="1">
            <a:off x="2772000" y="2858625"/>
            <a:ext cx="1159200" cy="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6"/>
          <p:cNvSpPr/>
          <p:nvPr/>
        </p:nvSpPr>
        <p:spPr>
          <a:xfrm>
            <a:off x="5246950" y="1230400"/>
            <a:ext cx="2679900" cy="1443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36"/>
          <p:cNvSpPr/>
          <p:nvPr/>
        </p:nvSpPr>
        <p:spPr>
          <a:xfrm>
            <a:off x="5374125" y="1535500"/>
            <a:ext cx="1002600" cy="99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6"/>
          <p:cNvSpPr txBox="1"/>
          <p:nvPr/>
        </p:nvSpPr>
        <p:spPr>
          <a:xfrm>
            <a:off x="5444325" y="1856550"/>
            <a:ext cx="888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latin typeface="Avenir"/>
                <a:ea typeface="Avenir"/>
                <a:cs typeface="Avenir"/>
                <a:sym typeface="Avenir"/>
              </a:rPr>
              <a:t>Executor 1</a:t>
            </a:r>
            <a:endParaRPr sz="11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1" name="Google Shape;551;p36"/>
          <p:cNvSpPr/>
          <p:nvPr/>
        </p:nvSpPr>
        <p:spPr>
          <a:xfrm>
            <a:off x="5428125" y="2226150"/>
            <a:ext cx="431400" cy="225600"/>
          </a:xfrm>
          <a:prstGeom prst="rect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Avenir"/>
                <a:ea typeface="Avenir"/>
                <a:cs typeface="Avenir"/>
                <a:sym typeface="Avenir"/>
              </a:rPr>
              <a:t>Task</a:t>
            </a:r>
            <a:endParaRPr sz="10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2" name="Google Shape;552;p36"/>
          <p:cNvSpPr/>
          <p:nvPr/>
        </p:nvSpPr>
        <p:spPr>
          <a:xfrm>
            <a:off x="5885325" y="2226150"/>
            <a:ext cx="431400" cy="225600"/>
          </a:xfrm>
          <a:prstGeom prst="rect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Avenir"/>
                <a:ea typeface="Avenir"/>
                <a:cs typeface="Avenir"/>
                <a:sym typeface="Avenir"/>
              </a:rPr>
              <a:t>Task</a:t>
            </a:r>
            <a:endParaRPr sz="10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3" name="Google Shape;553;p36"/>
          <p:cNvSpPr/>
          <p:nvPr/>
        </p:nvSpPr>
        <p:spPr>
          <a:xfrm>
            <a:off x="5428125" y="1616550"/>
            <a:ext cx="888600" cy="225600"/>
          </a:xfrm>
          <a:prstGeom prst="rect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Avenir"/>
                <a:ea typeface="Avenir"/>
                <a:cs typeface="Avenir"/>
                <a:sym typeface="Avenir"/>
              </a:rPr>
              <a:t>Memory</a:t>
            </a:r>
            <a:endParaRPr sz="10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4" name="Google Shape;554;p36"/>
          <p:cNvSpPr/>
          <p:nvPr/>
        </p:nvSpPr>
        <p:spPr>
          <a:xfrm>
            <a:off x="6745725" y="1535500"/>
            <a:ext cx="1002600" cy="99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6"/>
          <p:cNvSpPr txBox="1"/>
          <p:nvPr/>
        </p:nvSpPr>
        <p:spPr>
          <a:xfrm>
            <a:off x="6799600" y="1854750"/>
            <a:ext cx="888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latin typeface="Avenir"/>
                <a:ea typeface="Avenir"/>
                <a:cs typeface="Avenir"/>
                <a:sym typeface="Avenir"/>
              </a:rPr>
              <a:t>Executor n</a:t>
            </a:r>
            <a:endParaRPr sz="11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6" name="Google Shape;556;p36"/>
          <p:cNvSpPr/>
          <p:nvPr/>
        </p:nvSpPr>
        <p:spPr>
          <a:xfrm>
            <a:off x="6799725" y="2226150"/>
            <a:ext cx="431400" cy="225600"/>
          </a:xfrm>
          <a:prstGeom prst="rect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Avenir"/>
                <a:ea typeface="Avenir"/>
                <a:cs typeface="Avenir"/>
                <a:sym typeface="Avenir"/>
              </a:rPr>
              <a:t>Task</a:t>
            </a:r>
            <a:endParaRPr sz="10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7" name="Google Shape;557;p36"/>
          <p:cNvSpPr/>
          <p:nvPr/>
        </p:nvSpPr>
        <p:spPr>
          <a:xfrm>
            <a:off x="7256925" y="2226150"/>
            <a:ext cx="431400" cy="225600"/>
          </a:xfrm>
          <a:prstGeom prst="rect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Avenir"/>
                <a:ea typeface="Avenir"/>
                <a:cs typeface="Avenir"/>
                <a:sym typeface="Avenir"/>
              </a:rPr>
              <a:t>Task</a:t>
            </a:r>
            <a:endParaRPr sz="10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8" name="Google Shape;558;p36"/>
          <p:cNvSpPr/>
          <p:nvPr/>
        </p:nvSpPr>
        <p:spPr>
          <a:xfrm>
            <a:off x="6799725" y="1616550"/>
            <a:ext cx="888600" cy="225600"/>
          </a:xfrm>
          <a:prstGeom prst="rect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Avenir"/>
                <a:ea typeface="Avenir"/>
                <a:cs typeface="Avenir"/>
                <a:sym typeface="Avenir"/>
              </a:rPr>
              <a:t>Memory</a:t>
            </a:r>
            <a:endParaRPr sz="10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9" name="Google Shape;559;p36"/>
          <p:cNvSpPr txBox="1"/>
          <p:nvPr/>
        </p:nvSpPr>
        <p:spPr>
          <a:xfrm>
            <a:off x="5904000" y="1209600"/>
            <a:ext cx="1303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latin typeface="Avenir"/>
                <a:ea typeface="Avenir"/>
                <a:cs typeface="Avenir"/>
                <a:sym typeface="Avenir"/>
              </a:rPr>
              <a:t>Worker Node 1</a:t>
            </a:r>
            <a:endParaRPr sz="1100" b="1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560" name="Google Shape;560;p36"/>
          <p:cNvCxnSpPr/>
          <p:nvPr/>
        </p:nvCxnSpPr>
        <p:spPr>
          <a:xfrm>
            <a:off x="6372725" y="2023200"/>
            <a:ext cx="390900" cy="3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61" name="Google Shape;561;p36"/>
          <p:cNvCxnSpPr/>
          <p:nvPr/>
        </p:nvCxnSpPr>
        <p:spPr>
          <a:xfrm>
            <a:off x="6555600" y="2677025"/>
            <a:ext cx="0" cy="280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62" name="Google Shape;562;p36"/>
          <p:cNvSpPr/>
          <p:nvPr/>
        </p:nvSpPr>
        <p:spPr>
          <a:xfrm>
            <a:off x="1224000" y="2318400"/>
            <a:ext cx="1133100" cy="99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6"/>
          <p:cNvSpPr/>
          <p:nvPr/>
        </p:nvSpPr>
        <p:spPr>
          <a:xfrm>
            <a:off x="1144200" y="2239350"/>
            <a:ext cx="1303200" cy="1155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6"/>
          <p:cNvSpPr/>
          <p:nvPr/>
        </p:nvSpPr>
        <p:spPr>
          <a:xfrm>
            <a:off x="3195563" y="2242450"/>
            <a:ext cx="1303200" cy="1155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36"/>
          <p:cNvSpPr txBox="1"/>
          <p:nvPr/>
        </p:nvSpPr>
        <p:spPr>
          <a:xfrm>
            <a:off x="515950" y="360000"/>
            <a:ext cx="53391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Spark Cluster Architecture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6" name="Google Shape;566;p36"/>
          <p:cNvSpPr txBox="1"/>
          <p:nvPr/>
        </p:nvSpPr>
        <p:spPr>
          <a:xfrm rot="-5400000">
            <a:off x="1054725" y="2563350"/>
            <a:ext cx="912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latin typeface="Avenir"/>
                <a:ea typeface="Avenir"/>
                <a:cs typeface="Avenir"/>
                <a:sym typeface="Avenir"/>
              </a:rPr>
              <a:t>Driver Program</a:t>
            </a:r>
            <a:endParaRPr sz="11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7" name="Google Shape;567;p36"/>
          <p:cNvSpPr/>
          <p:nvPr/>
        </p:nvSpPr>
        <p:spPr>
          <a:xfrm>
            <a:off x="3280625" y="2318400"/>
            <a:ext cx="1133100" cy="99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36"/>
          <p:cNvSpPr/>
          <p:nvPr/>
        </p:nvSpPr>
        <p:spPr>
          <a:xfrm>
            <a:off x="3370925" y="2440950"/>
            <a:ext cx="952500" cy="752100"/>
          </a:xfrm>
          <a:prstGeom prst="rect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Avenir"/>
                <a:ea typeface="Avenir"/>
                <a:cs typeface="Avenir"/>
                <a:sym typeface="Avenir"/>
              </a:rPr>
              <a:t>Cluster Manager</a:t>
            </a:r>
            <a:endParaRPr sz="10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9" name="Google Shape;569;p36"/>
          <p:cNvSpPr/>
          <p:nvPr/>
        </p:nvSpPr>
        <p:spPr>
          <a:xfrm>
            <a:off x="5246950" y="2976975"/>
            <a:ext cx="2679900" cy="1443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6"/>
          <p:cNvSpPr/>
          <p:nvPr/>
        </p:nvSpPr>
        <p:spPr>
          <a:xfrm>
            <a:off x="5374125" y="3282075"/>
            <a:ext cx="1002600" cy="99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6"/>
          <p:cNvSpPr txBox="1"/>
          <p:nvPr/>
        </p:nvSpPr>
        <p:spPr>
          <a:xfrm>
            <a:off x="5444325" y="3603125"/>
            <a:ext cx="888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latin typeface="Avenir"/>
                <a:ea typeface="Avenir"/>
                <a:cs typeface="Avenir"/>
                <a:sym typeface="Avenir"/>
              </a:rPr>
              <a:t>Executor 1</a:t>
            </a:r>
            <a:endParaRPr sz="11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2" name="Google Shape;572;p36"/>
          <p:cNvSpPr/>
          <p:nvPr/>
        </p:nvSpPr>
        <p:spPr>
          <a:xfrm>
            <a:off x="5428125" y="3972725"/>
            <a:ext cx="431400" cy="225600"/>
          </a:xfrm>
          <a:prstGeom prst="rect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Avenir"/>
                <a:ea typeface="Avenir"/>
                <a:cs typeface="Avenir"/>
                <a:sym typeface="Avenir"/>
              </a:rPr>
              <a:t>Task</a:t>
            </a:r>
            <a:endParaRPr sz="10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3" name="Google Shape;573;p36"/>
          <p:cNvSpPr/>
          <p:nvPr/>
        </p:nvSpPr>
        <p:spPr>
          <a:xfrm>
            <a:off x="5885325" y="3972725"/>
            <a:ext cx="431400" cy="225600"/>
          </a:xfrm>
          <a:prstGeom prst="rect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Avenir"/>
                <a:ea typeface="Avenir"/>
                <a:cs typeface="Avenir"/>
                <a:sym typeface="Avenir"/>
              </a:rPr>
              <a:t>Task</a:t>
            </a:r>
            <a:endParaRPr sz="10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4" name="Google Shape;574;p36"/>
          <p:cNvSpPr/>
          <p:nvPr/>
        </p:nvSpPr>
        <p:spPr>
          <a:xfrm>
            <a:off x="5428125" y="3363125"/>
            <a:ext cx="888600" cy="225600"/>
          </a:xfrm>
          <a:prstGeom prst="rect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Avenir"/>
                <a:ea typeface="Avenir"/>
                <a:cs typeface="Avenir"/>
                <a:sym typeface="Avenir"/>
              </a:rPr>
              <a:t>Memory</a:t>
            </a:r>
            <a:endParaRPr sz="10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5" name="Google Shape;575;p36"/>
          <p:cNvSpPr/>
          <p:nvPr/>
        </p:nvSpPr>
        <p:spPr>
          <a:xfrm>
            <a:off x="6745725" y="3282075"/>
            <a:ext cx="1002600" cy="99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6"/>
          <p:cNvSpPr txBox="1"/>
          <p:nvPr/>
        </p:nvSpPr>
        <p:spPr>
          <a:xfrm>
            <a:off x="6799600" y="3601325"/>
            <a:ext cx="888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latin typeface="Avenir"/>
                <a:ea typeface="Avenir"/>
                <a:cs typeface="Avenir"/>
                <a:sym typeface="Avenir"/>
              </a:rPr>
              <a:t>Executor n</a:t>
            </a:r>
            <a:endParaRPr sz="11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7" name="Google Shape;577;p36"/>
          <p:cNvSpPr/>
          <p:nvPr/>
        </p:nvSpPr>
        <p:spPr>
          <a:xfrm>
            <a:off x="6799725" y="3972725"/>
            <a:ext cx="431400" cy="225600"/>
          </a:xfrm>
          <a:prstGeom prst="rect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Avenir"/>
                <a:ea typeface="Avenir"/>
                <a:cs typeface="Avenir"/>
                <a:sym typeface="Avenir"/>
              </a:rPr>
              <a:t>Task</a:t>
            </a:r>
            <a:endParaRPr sz="10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8" name="Google Shape;578;p36"/>
          <p:cNvSpPr/>
          <p:nvPr/>
        </p:nvSpPr>
        <p:spPr>
          <a:xfrm>
            <a:off x="7256925" y="3972725"/>
            <a:ext cx="431400" cy="225600"/>
          </a:xfrm>
          <a:prstGeom prst="rect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Avenir"/>
                <a:ea typeface="Avenir"/>
                <a:cs typeface="Avenir"/>
                <a:sym typeface="Avenir"/>
              </a:rPr>
              <a:t>Task</a:t>
            </a:r>
            <a:endParaRPr sz="10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9" name="Google Shape;579;p36"/>
          <p:cNvSpPr/>
          <p:nvPr/>
        </p:nvSpPr>
        <p:spPr>
          <a:xfrm>
            <a:off x="6799725" y="3363125"/>
            <a:ext cx="888600" cy="225600"/>
          </a:xfrm>
          <a:prstGeom prst="rect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Avenir"/>
                <a:ea typeface="Avenir"/>
                <a:cs typeface="Avenir"/>
                <a:sym typeface="Avenir"/>
              </a:rPr>
              <a:t>Memory</a:t>
            </a:r>
            <a:endParaRPr sz="10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0" name="Google Shape;580;p36"/>
          <p:cNvSpPr txBox="1"/>
          <p:nvPr/>
        </p:nvSpPr>
        <p:spPr>
          <a:xfrm>
            <a:off x="5904000" y="2983475"/>
            <a:ext cx="1303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latin typeface="Avenir"/>
                <a:ea typeface="Avenir"/>
                <a:cs typeface="Avenir"/>
                <a:sym typeface="Avenir"/>
              </a:rPr>
              <a:t>Worker Node n</a:t>
            </a:r>
            <a:endParaRPr sz="1100" b="1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581" name="Google Shape;581;p36"/>
          <p:cNvCxnSpPr>
            <a:endCxn id="568" idx="1"/>
          </p:cNvCxnSpPr>
          <p:nvPr/>
        </p:nvCxnSpPr>
        <p:spPr>
          <a:xfrm rot="10800000" flipH="1">
            <a:off x="2221925" y="2817000"/>
            <a:ext cx="1149000" cy="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82" name="Google Shape;582;p36"/>
          <p:cNvCxnSpPr>
            <a:stCxn id="564" idx="3"/>
          </p:cNvCxnSpPr>
          <p:nvPr/>
        </p:nvCxnSpPr>
        <p:spPr>
          <a:xfrm rot="10800000" flipH="1">
            <a:off x="4498763" y="2215900"/>
            <a:ext cx="741000" cy="60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83" name="Google Shape;583;p36"/>
          <p:cNvCxnSpPr>
            <a:stCxn id="564" idx="3"/>
          </p:cNvCxnSpPr>
          <p:nvPr/>
        </p:nvCxnSpPr>
        <p:spPr>
          <a:xfrm>
            <a:off x="4498763" y="2820100"/>
            <a:ext cx="741000" cy="669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84" name="Google Shape;584;p36"/>
          <p:cNvSpPr/>
          <p:nvPr/>
        </p:nvSpPr>
        <p:spPr>
          <a:xfrm rot="-5400000">
            <a:off x="1649850" y="2652150"/>
            <a:ext cx="752100" cy="343800"/>
          </a:xfrm>
          <a:prstGeom prst="rect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Avenir"/>
                <a:ea typeface="Avenir"/>
                <a:cs typeface="Avenir"/>
                <a:sym typeface="Avenir"/>
              </a:rPr>
              <a:t>Spark Session</a:t>
            </a:r>
            <a:endParaRPr sz="1000" b="1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585" name="Google Shape;585;p36"/>
          <p:cNvCxnSpPr>
            <a:stCxn id="584" idx="3"/>
            <a:endCxn id="586" idx="1"/>
          </p:cNvCxnSpPr>
          <p:nvPr/>
        </p:nvCxnSpPr>
        <p:spPr>
          <a:xfrm rot="-5400000">
            <a:off x="3484650" y="558450"/>
            <a:ext cx="430800" cy="334830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87" name="Google Shape;587;p36"/>
          <p:cNvCxnSpPr>
            <a:stCxn id="584" idx="1"/>
            <a:endCxn id="570" idx="1"/>
          </p:cNvCxnSpPr>
          <p:nvPr/>
        </p:nvCxnSpPr>
        <p:spPr>
          <a:xfrm rot="-5400000" flipH="1">
            <a:off x="3409800" y="1816200"/>
            <a:ext cx="580500" cy="334830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88" name="Google Shape;588;p36"/>
          <p:cNvCxnSpPr/>
          <p:nvPr/>
        </p:nvCxnSpPr>
        <p:spPr>
          <a:xfrm>
            <a:off x="6372725" y="3789950"/>
            <a:ext cx="390900" cy="3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7"/>
          <p:cNvSpPr txBox="1"/>
          <p:nvPr/>
        </p:nvSpPr>
        <p:spPr>
          <a:xfrm>
            <a:off x="515950" y="360000"/>
            <a:ext cx="6197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 b="0" i="0" u="none" strike="noStrike" cap="none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Apache Spark Architecture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94" name="Google Shape;594;p37"/>
          <p:cNvSpPr txBox="1"/>
          <p:nvPr/>
        </p:nvSpPr>
        <p:spPr>
          <a:xfrm>
            <a:off x="515950" y="934275"/>
            <a:ext cx="8122200" cy="3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Master-Slave Architecture</a:t>
            </a:r>
            <a:endParaRPr sz="14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One central coordinator called Spark Driver, which communicates with Workers</a:t>
            </a:r>
            <a:endParaRPr sz="14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Each Worker Node consists one or more Executor(s) responsible for executing the tasks (Transformations, Actions) assigned by the Driver program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Working combination of Driver and Executors makes the Spark application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The Spark application relies on Cluster Manager for allocating Worker Nodes. The Cluster Manager can be: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Apache Yarn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Standalone Spark Cluster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Apache Mesos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Kubernetes </a:t>
            </a:r>
            <a:endParaRPr sz="14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8"/>
          <p:cNvSpPr txBox="1"/>
          <p:nvPr/>
        </p:nvSpPr>
        <p:spPr>
          <a:xfrm>
            <a:off x="515950" y="360000"/>
            <a:ext cx="6953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 b="0" i="0" u="none" strike="noStrike" cap="none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Apache Spark Architecture - Driver Program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00" name="Google Shape;600;p38"/>
          <p:cNvSpPr txBox="1"/>
          <p:nvPr/>
        </p:nvSpPr>
        <p:spPr>
          <a:xfrm>
            <a:off x="515950" y="934275"/>
            <a:ext cx="8122200" cy="3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The Driver program creates SparkSession object, which allocates and coordinates tasks of the Spark application </a:t>
            </a:r>
            <a:endParaRPr sz="14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Converts the code to tasks and determines number of tasks</a:t>
            </a:r>
            <a:endParaRPr sz="14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Helps creating DAG, lineage, logical and physical plans 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Connects with Cluster Manager, which allocates resources (in Worker node) for the Spark application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Acquires Executors in Worker Nodes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Sends the Application code and tasks </a:t>
            </a:r>
            <a:r>
              <a:rPr lang="en-GB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to the Executors to run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●"/>
            </a:pPr>
            <a:r>
              <a:rPr lang="en-GB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Works with Executors for completing the Spark application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9"/>
          <p:cNvSpPr txBox="1"/>
          <p:nvPr/>
        </p:nvSpPr>
        <p:spPr>
          <a:xfrm>
            <a:off x="515950" y="360000"/>
            <a:ext cx="6953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 b="0" i="0" u="none" strike="noStrike" cap="none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Apache Spark Architecture - </a:t>
            </a: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Executors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06" name="Google Shape;606;p39"/>
          <p:cNvSpPr txBox="1"/>
          <p:nvPr/>
        </p:nvSpPr>
        <p:spPr>
          <a:xfrm>
            <a:off x="515950" y="934275"/>
            <a:ext cx="8122200" cy="3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Executors resides in the Worker node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Each Executor has its own computation resources for executing the tasks</a:t>
            </a:r>
            <a:endParaRPr sz="14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Worker node can have one or more Executors</a:t>
            </a:r>
            <a:endParaRPr sz="14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Responsible for executing the tasks assigned by the Driver program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Distributed Parallel Processing - Each Executor runs the code individually and parallelly 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Sends the output to the Driver program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Caches the data in-memory, which enables faster processing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Upon completion of the Spark application, all the assigned Executors are released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0"/>
          <p:cNvSpPr/>
          <p:nvPr/>
        </p:nvSpPr>
        <p:spPr>
          <a:xfrm>
            <a:off x="2308050" y="1879350"/>
            <a:ext cx="1434900" cy="1537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40"/>
          <p:cNvSpPr txBox="1"/>
          <p:nvPr/>
        </p:nvSpPr>
        <p:spPr>
          <a:xfrm>
            <a:off x="515950" y="360000"/>
            <a:ext cx="6953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Spark Application - Life Cycle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13" name="Google Shape;613;p40"/>
          <p:cNvSpPr/>
          <p:nvPr/>
        </p:nvSpPr>
        <p:spPr>
          <a:xfrm>
            <a:off x="4490963" y="2068800"/>
            <a:ext cx="1303200" cy="1155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40"/>
          <p:cNvSpPr/>
          <p:nvPr/>
        </p:nvSpPr>
        <p:spPr>
          <a:xfrm>
            <a:off x="4576025" y="2223600"/>
            <a:ext cx="1133100" cy="87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40"/>
          <p:cNvSpPr/>
          <p:nvPr/>
        </p:nvSpPr>
        <p:spPr>
          <a:xfrm>
            <a:off x="4666325" y="2288550"/>
            <a:ext cx="952500" cy="752100"/>
          </a:xfrm>
          <a:prstGeom prst="rect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Avenir"/>
                <a:ea typeface="Avenir"/>
                <a:cs typeface="Avenir"/>
                <a:sym typeface="Avenir"/>
              </a:rPr>
              <a:t>Cluster Manager</a:t>
            </a:r>
            <a:endParaRPr sz="10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16" name="Google Shape;616;p40"/>
          <p:cNvSpPr/>
          <p:nvPr/>
        </p:nvSpPr>
        <p:spPr>
          <a:xfrm>
            <a:off x="2368225" y="2007900"/>
            <a:ext cx="1284300" cy="130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7" name="Google Shape;617;p40"/>
          <p:cNvCxnSpPr/>
          <p:nvPr/>
        </p:nvCxnSpPr>
        <p:spPr>
          <a:xfrm rot="10800000" flipH="1">
            <a:off x="3591525" y="2648400"/>
            <a:ext cx="1074900" cy="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18" name="Google Shape;618;p40"/>
          <p:cNvSpPr/>
          <p:nvPr/>
        </p:nvSpPr>
        <p:spPr>
          <a:xfrm>
            <a:off x="2458425" y="2367850"/>
            <a:ext cx="1133100" cy="877500"/>
          </a:xfrm>
          <a:prstGeom prst="rect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Avenir"/>
                <a:ea typeface="Avenir"/>
                <a:cs typeface="Avenir"/>
                <a:sym typeface="Avenir"/>
              </a:rPr>
              <a:t>SparkSession</a:t>
            </a:r>
            <a:endParaRPr sz="1000" b="1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Avenir"/>
                <a:ea typeface="Avenir"/>
                <a:cs typeface="Avenir"/>
                <a:sym typeface="Avenir"/>
              </a:rPr>
              <a:t>Datasets</a:t>
            </a:r>
            <a:endParaRPr sz="1000" b="1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Avenir"/>
                <a:ea typeface="Avenir"/>
                <a:cs typeface="Avenir"/>
                <a:sym typeface="Avenir"/>
              </a:rPr>
              <a:t>Transformations</a:t>
            </a:r>
            <a:endParaRPr sz="1000" b="1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Avenir"/>
                <a:ea typeface="Avenir"/>
                <a:cs typeface="Avenir"/>
                <a:sym typeface="Avenir"/>
              </a:rPr>
              <a:t>Actions</a:t>
            </a:r>
            <a:endParaRPr sz="10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19" name="Google Shape;619;p40"/>
          <p:cNvSpPr txBox="1"/>
          <p:nvPr/>
        </p:nvSpPr>
        <p:spPr>
          <a:xfrm>
            <a:off x="2382825" y="2013850"/>
            <a:ext cx="128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latin typeface="Avenir"/>
                <a:ea typeface="Avenir"/>
                <a:cs typeface="Avenir"/>
                <a:sym typeface="Avenir"/>
              </a:rPr>
              <a:t>Driver Program</a:t>
            </a:r>
            <a:endParaRPr sz="1100" b="1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620" name="Google Shape;620;p40"/>
          <p:cNvCxnSpPr/>
          <p:nvPr/>
        </p:nvCxnSpPr>
        <p:spPr>
          <a:xfrm>
            <a:off x="860250" y="2644950"/>
            <a:ext cx="1447800" cy="1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1" name="Google Shape;621;p40"/>
          <p:cNvCxnSpPr>
            <a:stCxn id="622" idx="2"/>
            <a:endCxn id="623" idx="0"/>
          </p:cNvCxnSpPr>
          <p:nvPr/>
        </p:nvCxnSpPr>
        <p:spPr>
          <a:xfrm>
            <a:off x="7163350" y="2476625"/>
            <a:ext cx="0" cy="33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24" name="Google Shape;624;p40"/>
          <p:cNvSpPr/>
          <p:nvPr/>
        </p:nvSpPr>
        <p:spPr>
          <a:xfrm>
            <a:off x="6542350" y="2824575"/>
            <a:ext cx="1242000" cy="1443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40"/>
          <p:cNvSpPr/>
          <p:nvPr/>
        </p:nvSpPr>
        <p:spPr>
          <a:xfrm>
            <a:off x="6669525" y="3129675"/>
            <a:ext cx="1002600" cy="99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40"/>
          <p:cNvSpPr txBox="1"/>
          <p:nvPr/>
        </p:nvSpPr>
        <p:spPr>
          <a:xfrm>
            <a:off x="6739725" y="3450725"/>
            <a:ext cx="888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latin typeface="Avenir"/>
                <a:ea typeface="Avenir"/>
                <a:cs typeface="Avenir"/>
                <a:sym typeface="Avenir"/>
              </a:rPr>
              <a:t>Executor</a:t>
            </a:r>
            <a:endParaRPr sz="11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27" name="Google Shape;627;p40"/>
          <p:cNvSpPr/>
          <p:nvPr/>
        </p:nvSpPr>
        <p:spPr>
          <a:xfrm>
            <a:off x="6723525" y="3820325"/>
            <a:ext cx="431400" cy="225600"/>
          </a:xfrm>
          <a:prstGeom prst="rect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Avenir"/>
                <a:ea typeface="Avenir"/>
                <a:cs typeface="Avenir"/>
                <a:sym typeface="Avenir"/>
              </a:rPr>
              <a:t>Task</a:t>
            </a:r>
            <a:endParaRPr sz="10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28" name="Google Shape;628;p40"/>
          <p:cNvSpPr/>
          <p:nvPr/>
        </p:nvSpPr>
        <p:spPr>
          <a:xfrm>
            <a:off x="7180725" y="3820325"/>
            <a:ext cx="431400" cy="225600"/>
          </a:xfrm>
          <a:prstGeom prst="rect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Avenir"/>
                <a:ea typeface="Avenir"/>
                <a:cs typeface="Avenir"/>
                <a:sym typeface="Avenir"/>
              </a:rPr>
              <a:t>Task</a:t>
            </a:r>
            <a:endParaRPr sz="10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29" name="Google Shape;629;p40"/>
          <p:cNvSpPr/>
          <p:nvPr/>
        </p:nvSpPr>
        <p:spPr>
          <a:xfrm>
            <a:off x="6723525" y="3210725"/>
            <a:ext cx="888600" cy="225600"/>
          </a:xfrm>
          <a:prstGeom prst="rect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Avenir"/>
                <a:ea typeface="Avenir"/>
                <a:cs typeface="Avenir"/>
                <a:sym typeface="Avenir"/>
              </a:rPr>
              <a:t>Memory</a:t>
            </a:r>
            <a:endParaRPr sz="10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23" name="Google Shape;623;p40"/>
          <p:cNvSpPr txBox="1"/>
          <p:nvPr/>
        </p:nvSpPr>
        <p:spPr>
          <a:xfrm>
            <a:off x="6511750" y="2809150"/>
            <a:ext cx="1303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latin typeface="Avenir"/>
                <a:ea typeface="Avenir"/>
                <a:cs typeface="Avenir"/>
                <a:sym typeface="Avenir"/>
              </a:rPr>
              <a:t>Worker Node</a:t>
            </a:r>
            <a:endParaRPr sz="1100" b="1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630" name="Google Shape;630;p40"/>
          <p:cNvCxnSpPr>
            <a:stCxn id="613" idx="3"/>
          </p:cNvCxnSpPr>
          <p:nvPr/>
        </p:nvCxnSpPr>
        <p:spPr>
          <a:xfrm rot="10800000" flipH="1">
            <a:off x="5794163" y="2073450"/>
            <a:ext cx="741000" cy="57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31" name="Google Shape;631;p40"/>
          <p:cNvCxnSpPr>
            <a:stCxn id="613" idx="3"/>
          </p:cNvCxnSpPr>
          <p:nvPr/>
        </p:nvCxnSpPr>
        <p:spPr>
          <a:xfrm>
            <a:off x="5794163" y="2646450"/>
            <a:ext cx="737100" cy="556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22" name="Google Shape;622;p40"/>
          <p:cNvSpPr/>
          <p:nvPr/>
        </p:nvSpPr>
        <p:spPr>
          <a:xfrm>
            <a:off x="6542350" y="1033025"/>
            <a:ext cx="1242000" cy="1443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40"/>
          <p:cNvSpPr/>
          <p:nvPr/>
        </p:nvSpPr>
        <p:spPr>
          <a:xfrm>
            <a:off x="6669525" y="1338125"/>
            <a:ext cx="1002600" cy="99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40"/>
          <p:cNvSpPr txBox="1"/>
          <p:nvPr/>
        </p:nvSpPr>
        <p:spPr>
          <a:xfrm>
            <a:off x="6739725" y="1659175"/>
            <a:ext cx="888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latin typeface="Avenir"/>
                <a:ea typeface="Avenir"/>
                <a:cs typeface="Avenir"/>
                <a:sym typeface="Avenir"/>
              </a:rPr>
              <a:t>Executor</a:t>
            </a:r>
            <a:endParaRPr sz="11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34" name="Google Shape;634;p40"/>
          <p:cNvSpPr/>
          <p:nvPr/>
        </p:nvSpPr>
        <p:spPr>
          <a:xfrm>
            <a:off x="6723525" y="2028775"/>
            <a:ext cx="431400" cy="225600"/>
          </a:xfrm>
          <a:prstGeom prst="rect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Avenir"/>
                <a:ea typeface="Avenir"/>
                <a:cs typeface="Avenir"/>
                <a:sym typeface="Avenir"/>
              </a:rPr>
              <a:t>Task</a:t>
            </a:r>
            <a:endParaRPr sz="10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35" name="Google Shape;635;p40"/>
          <p:cNvSpPr/>
          <p:nvPr/>
        </p:nvSpPr>
        <p:spPr>
          <a:xfrm>
            <a:off x="7180725" y="2028775"/>
            <a:ext cx="431400" cy="225600"/>
          </a:xfrm>
          <a:prstGeom prst="rect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Avenir"/>
                <a:ea typeface="Avenir"/>
                <a:cs typeface="Avenir"/>
                <a:sym typeface="Avenir"/>
              </a:rPr>
              <a:t>Task</a:t>
            </a:r>
            <a:endParaRPr sz="10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36" name="Google Shape;636;p40"/>
          <p:cNvSpPr/>
          <p:nvPr/>
        </p:nvSpPr>
        <p:spPr>
          <a:xfrm>
            <a:off x="6723525" y="1419175"/>
            <a:ext cx="888600" cy="225600"/>
          </a:xfrm>
          <a:prstGeom prst="rect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Avenir"/>
                <a:ea typeface="Avenir"/>
                <a:cs typeface="Avenir"/>
                <a:sym typeface="Avenir"/>
              </a:rPr>
              <a:t>Memory</a:t>
            </a:r>
            <a:endParaRPr sz="10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37" name="Google Shape;637;p40"/>
          <p:cNvSpPr txBox="1"/>
          <p:nvPr/>
        </p:nvSpPr>
        <p:spPr>
          <a:xfrm>
            <a:off x="6511750" y="1017600"/>
            <a:ext cx="1303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latin typeface="Avenir"/>
                <a:ea typeface="Avenir"/>
                <a:cs typeface="Avenir"/>
                <a:sym typeface="Avenir"/>
              </a:rPr>
              <a:t>Worker Node</a:t>
            </a:r>
            <a:endParaRPr sz="1100" b="1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638" name="Google Shape;638;p40"/>
          <p:cNvCxnSpPr>
            <a:endCxn id="639" idx="0"/>
          </p:cNvCxnSpPr>
          <p:nvPr/>
        </p:nvCxnSpPr>
        <p:spPr>
          <a:xfrm>
            <a:off x="1213175" y="2637675"/>
            <a:ext cx="1800" cy="935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639" name="Google Shape;639;p40"/>
          <p:cNvSpPr txBox="1"/>
          <p:nvPr/>
        </p:nvSpPr>
        <p:spPr>
          <a:xfrm>
            <a:off x="497525" y="3572775"/>
            <a:ext cx="1434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nir"/>
                <a:ea typeface="Avenir"/>
                <a:cs typeface="Avenir"/>
                <a:sym typeface="Avenir"/>
              </a:rPr>
              <a:t>User submits Spark application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640" name="Google Shape;640;p40"/>
          <p:cNvGrpSpPr/>
          <p:nvPr/>
        </p:nvGrpSpPr>
        <p:grpSpPr>
          <a:xfrm>
            <a:off x="1086000" y="4053825"/>
            <a:ext cx="252000" cy="354000"/>
            <a:chOff x="1473850" y="3654125"/>
            <a:chExt cx="252000" cy="354000"/>
          </a:xfrm>
        </p:grpSpPr>
        <p:sp>
          <p:nvSpPr>
            <p:cNvPr id="641" name="Google Shape;641;p40"/>
            <p:cNvSpPr/>
            <p:nvPr/>
          </p:nvSpPr>
          <p:spPr>
            <a:xfrm>
              <a:off x="1473850" y="3705125"/>
              <a:ext cx="252000" cy="252000"/>
            </a:xfrm>
            <a:prstGeom prst="ellipse">
              <a:avLst/>
            </a:prstGeom>
            <a:solidFill>
              <a:srgbClr val="049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42" name="Google Shape;642;p40"/>
            <p:cNvSpPr txBox="1"/>
            <p:nvPr/>
          </p:nvSpPr>
          <p:spPr>
            <a:xfrm>
              <a:off x="1473850" y="3654125"/>
              <a:ext cx="252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latin typeface="Avenir"/>
                  <a:ea typeface="Avenir"/>
                  <a:cs typeface="Avenir"/>
                  <a:sym typeface="Avenir"/>
                </a:rPr>
                <a:t>1</a:t>
              </a:r>
              <a:endParaRPr sz="1100" b="1"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cxnSp>
        <p:nvCxnSpPr>
          <p:cNvPr id="643" name="Google Shape;643;p40"/>
          <p:cNvCxnSpPr/>
          <p:nvPr/>
        </p:nvCxnSpPr>
        <p:spPr>
          <a:xfrm>
            <a:off x="1527975" y="1708800"/>
            <a:ext cx="1800" cy="935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triangle" w="med" len="med"/>
            <a:tailEnd type="none" w="med" len="med"/>
          </a:ln>
        </p:spPr>
      </p:cxnSp>
      <p:sp>
        <p:nvSpPr>
          <p:cNvPr id="644" name="Google Shape;644;p40"/>
          <p:cNvSpPr txBox="1"/>
          <p:nvPr/>
        </p:nvSpPr>
        <p:spPr>
          <a:xfrm>
            <a:off x="811425" y="1131800"/>
            <a:ext cx="1434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nir"/>
                <a:ea typeface="Avenir"/>
                <a:cs typeface="Avenir"/>
                <a:sym typeface="Avenir"/>
              </a:rPr>
              <a:t>Spark submit launches Driver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645" name="Google Shape;645;p40"/>
          <p:cNvGrpSpPr/>
          <p:nvPr/>
        </p:nvGrpSpPr>
        <p:grpSpPr>
          <a:xfrm>
            <a:off x="1402875" y="920400"/>
            <a:ext cx="252000" cy="354000"/>
            <a:chOff x="1473850" y="3654125"/>
            <a:chExt cx="252000" cy="354000"/>
          </a:xfrm>
        </p:grpSpPr>
        <p:sp>
          <p:nvSpPr>
            <p:cNvPr id="646" name="Google Shape;646;p40"/>
            <p:cNvSpPr/>
            <p:nvPr/>
          </p:nvSpPr>
          <p:spPr>
            <a:xfrm>
              <a:off x="1473850" y="3705125"/>
              <a:ext cx="252000" cy="252000"/>
            </a:xfrm>
            <a:prstGeom prst="ellipse">
              <a:avLst/>
            </a:prstGeom>
            <a:solidFill>
              <a:srgbClr val="049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47" name="Google Shape;647;p40"/>
            <p:cNvSpPr txBox="1"/>
            <p:nvPr/>
          </p:nvSpPr>
          <p:spPr>
            <a:xfrm>
              <a:off x="1473850" y="3654125"/>
              <a:ext cx="252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latin typeface="Avenir"/>
                  <a:ea typeface="Avenir"/>
                  <a:cs typeface="Avenir"/>
                  <a:sym typeface="Avenir"/>
                </a:rPr>
                <a:t>2</a:t>
              </a:r>
              <a:endParaRPr sz="1100" b="1"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cxnSp>
        <p:nvCxnSpPr>
          <p:cNvPr id="648" name="Google Shape;648;p40"/>
          <p:cNvCxnSpPr/>
          <p:nvPr/>
        </p:nvCxnSpPr>
        <p:spPr>
          <a:xfrm>
            <a:off x="3009475" y="3465575"/>
            <a:ext cx="6600" cy="14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triangle" w="med" len="med"/>
          </a:ln>
        </p:spPr>
      </p:cxnSp>
      <p:grpSp>
        <p:nvGrpSpPr>
          <p:cNvPr id="649" name="Google Shape;649;p40"/>
          <p:cNvGrpSpPr/>
          <p:nvPr/>
        </p:nvGrpSpPr>
        <p:grpSpPr>
          <a:xfrm>
            <a:off x="2883450" y="4050675"/>
            <a:ext cx="252000" cy="354000"/>
            <a:chOff x="1473850" y="3654125"/>
            <a:chExt cx="252000" cy="354000"/>
          </a:xfrm>
        </p:grpSpPr>
        <p:sp>
          <p:nvSpPr>
            <p:cNvPr id="650" name="Google Shape;650;p40"/>
            <p:cNvSpPr/>
            <p:nvPr/>
          </p:nvSpPr>
          <p:spPr>
            <a:xfrm>
              <a:off x="1473850" y="3705125"/>
              <a:ext cx="252000" cy="252000"/>
            </a:xfrm>
            <a:prstGeom prst="ellipse">
              <a:avLst/>
            </a:prstGeom>
            <a:solidFill>
              <a:srgbClr val="049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51" name="Google Shape;651;p40"/>
            <p:cNvSpPr txBox="1"/>
            <p:nvPr/>
          </p:nvSpPr>
          <p:spPr>
            <a:xfrm>
              <a:off x="1473850" y="3654125"/>
              <a:ext cx="252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latin typeface="Avenir"/>
                  <a:ea typeface="Avenir"/>
                  <a:cs typeface="Avenir"/>
                  <a:sym typeface="Avenir"/>
                </a:rPr>
                <a:t>3</a:t>
              </a:r>
              <a:endParaRPr sz="1100" b="1"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652" name="Google Shape;652;p40"/>
          <p:cNvSpPr txBox="1"/>
          <p:nvPr/>
        </p:nvSpPr>
        <p:spPr>
          <a:xfrm>
            <a:off x="2292000" y="3577200"/>
            <a:ext cx="1434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nir"/>
                <a:ea typeface="Avenir"/>
                <a:cs typeface="Avenir"/>
                <a:sym typeface="Avenir"/>
              </a:rPr>
              <a:t>Driver creates SparkSession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653" name="Google Shape;653;p40"/>
          <p:cNvCxnSpPr/>
          <p:nvPr/>
        </p:nvCxnSpPr>
        <p:spPr>
          <a:xfrm>
            <a:off x="4118775" y="1712400"/>
            <a:ext cx="1800" cy="935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triangle" w="med" len="med"/>
            <a:tailEnd type="none" w="med" len="med"/>
          </a:ln>
        </p:spPr>
      </p:cxnSp>
      <p:sp>
        <p:nvSpPr>
          <p:cNvPr id="654" name="Google Shape;654;p40"/>
          <p:cNvSpPr txBox="1"/>
          <p:nvPr/>
        </p:nvSpPr>
        <p:spPr>
          <a:xfrm>
            <a:off x="3276175" y="1135400"/>
            <a:ext cx="1665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nir"/>
                <a:ea typeface="Avenir"/>
                <a:cs typeface="Avenir"/>
                <a:sym typeface="Avenir"/>
              </a:rPr>
              <a:t>Drivers connects with CM for resources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655" name="Google Shape;655;p40"/>
          <p:cNvGrpSpPr/>
          <p:nvPr/>
        </p:nvGrpSpPr>
        <p:grpSpPr>
          <a:xfrm>
            <a:off x="3993675" y="924000"/>
            <a:ext cx="252000" cy="354000"/>
            <a:chOff x="1473850" y="3654125"/>
            <a:chExt cx="252000" cy="354000"/>
          </a:xfrm>
        </p:grpSpPr>
        <p:sp>
          <p:nvSpPr>
            <p:cNvPr id="656" name="Google Shape;656;p40"/>
            <p:cNvSpPr/>
            <p:nvPr/>
          </p:nvSpPr>
          <p:spPr>
            <a:xfrm>
              <a:off x="1473850" y="3705125"/>
              <a:ext cx="252000" cy="252000"/>
            </a:xfrm>
            <a:prstGeom prst="ellipse">
              <a:avLst/>
            </a:prstGeom>
            <a:solidFill>
              <a:srgbClr val="049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57" name="Google Shape;657;p40"/>
            <p:cNvSpPr txBox="1"/>
            <p:nvPr/>
          </p:nvSpPr>
          <p:spPr>
            <a:xfrm>
              <a:off x="1473850" y="3654125"/>
              <a:ext cx="252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latin typeface="Avenir"/>
                  <a:ea typeface="Avenir"/>
                  <a:cs typeface="Avenir"/>
                  <a:sym typeface="Avenir"/>
                </a:rPr>
                <a:t>4</a:t>
              </a:r>
              <a:endParaRPr sz="1100" b="1"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cxnSp>
        <p:nvCxnSpPr>
          <p:cNvPr id="658" name="Google Shape;658;p40"/>
          <p:cNvCxnSpPr/>
          <p:nvPr/>
        </p:nvCxnSpPr>
        <p:spPr>
          <a:xfrm flipH="1">
            <a:off x="5138963" y="3224100"/>
            <a:ext cx="3600" cy="41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triangle" w="med" len="med"/>
          </a:ln>
        </p:spPr>
      </p:cxnSp>
      <p:grpSp>
        <p:nvGrpSpPr>
          <p:cNvPr id="659" name="Google Shape;659;p40"/>
          <p:cNvGrpSpPr/>
          <p:nvPr/>
        </p:nvGrpSpPr>
        <p:grpSpPr>
          <a:xfrm>
            <a:off x="5017200" y="4050675"/>
            <a:ext cx="252000" cy="354000"/>
            <a:chOff x="1473850" y="3654125"/>
            <a:chExt cx="252000" cy="354000"/>
          </a:xfrm>
        </p:grpSpPr>
        <p:sp>
          <p:nvSpPr>
            <p:cNvPr id="660" name="Google Shape;660;p40"/>
            <p:cNvSpPr/>
            <p:nvPr/>
          </p:nvSpPr>
          <p:spPr>
            <a:xfrm>
              <a:off x="1473850" y="3705125"/>
              <a:ext cx="252000" cy="252000"/>
            </a:xfrm>
            <a:prstGeom prst="ellipse">
              <a:avLst/>
            </a:prstGeom>
            <a:solidFill>
              <a:srgbClr val="049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61" name="Google Shape;661;p40"/>
            <p:cNvSpPr txBox="1"/>
            <p:nvPr/>
          </p:nvSpPr>
          <p:spPr>
            <a:xfrm>
              <a:off x="1473850" y="3654125"/>
              <a:ext cx="252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latin typeface="Avenir"/>
                  <a:ea typeface="Avenir"/>
                  <a:cs typeface="Avenir"/>
                  <a:sym typeface="Avenir"/>
                </a:rPr>
                <a:t>5</a:t>
              </a:r>
              <a:endParaRPr sz="1100" b="1"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662" name="Google Shape;662;p40"/>
          <p:cNvSpPr txBox="1"/>
          <p:nvPr/>
        </p:nvSpPr>
        <p:spPr>
          <a:xfrm>
            <a:off x="4372800" y="3635200"/>
            <a:ext cx="1532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nir"/>
                <a:ea typeface="Avenir"/>
                <a:cs typeface="Avenir"/>
                <a:sym typeface="Avenir"/>
              </a:rPr>
              <a:t>CM launches Executors for Driver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63" name="Google Shape;663;p40"/>
          <p:cNvSpPr txBox="1"/>
          <p:nvPr/>
        </p:nvSpPr>
        <p:spPr>
          <a:xfrm>
            <a:off x="7795425" y="2278650"/>
            <a:ext cx="888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nir"/>
                <a:ea typeface="Avenir"/>
                <a:cs typeface="Avenir"/>
                <a:sym typeface="Avenir"/>
              </a:rPr>
              <a:t>Executors run the tasks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664" name="Google Shape;664;p40"/>
          <p:cNvCxnSpPr>
            <a:stCxn id="624" idx="3"/>
            <a:endCxn id="663" idx="2"/>
          </p:cNvCxnSpPr>
          <p:nvPr/>
        </p:nvCxnSpPr>
        <p:spPr>
          <a:xfrm rot="10800000" flipH="1">
            <a:off x="7784350" y="3017475"/>
            <a:ext cx="455400" cy="52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65" name="Google Shape;665;p40"/>
          <p:cNvCxnSpPr>
            <a:stCxn id="622" idx="3"/>
            <a:endCxn id="663" idx="0"/>
          </p:cNvCxnSpPr>
          <p:nvPr/>
        </p:nvCxnSpPr>
        <p:spPr>
          <a:xfrm>
            <a:off x="7784350" y="1754825"/>
            <a:ext cx="455400" cy="52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triangle" w="med" len="med"/>
          </a:ln>
        </p:spPr>
      </p:cxnSp>
      <p:grpSp>
        <p:nvGrpSpPr>
          <p:cNvPr id="666" name="Google Shape;666;p40"/>
          <p:cNvGrpSpPr/>
          <p:nvPr/>
        </p:nvGrpSpPr>
        <p:grpSpPr>
          <a:xfrm>
            <a:off x="8260875" y="1990800"/>
            <a:ext cx="252000" cy="354000"/>
            <a:chOff x="1473850" y="3654125"/>
            <a:chExt cx="252000" cy="354000"/>
          </a:xfrm>
        </p:grpSpPr>
        <p:sp>
          <p:nvSpPr>
            <p:cNvPr id="667" name="Google Shape;667;p40"/>
            <p:cNvSpPr/>
            <p:nvPr/>
          </p:nvSpPr>
          <p:spPr>
            <a:xfrm>
              <a:off x="1473850" y="3705125"/>
              <a:ext cx="252000" cy="252000"/>
            </a:xfrm>
            <a:prstGeom prst="ellipse">
              <a:avLst/>
            </a:prstGeom>
            <a:solidFill>
              <a:srgbClr val="049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68" name="Google Shape;668;p40"/>
            <p:cNvSpPr txBox="1"/>
            <p:nvPr/>
          </p:nvSpPr>
          <p:spPr>
            <a:xfrm>
              <a:off x="1473850" y="3654125"/>
              <a:ext cx="252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latin typeface="Avenir"/>
                  <a:ea typeface="Avenir"/>
                  <a:cs typeface="Avenir"/>
                  <a:sym typeface="Avenir"/>
                </a:rPr>
                <a:t>6</a:t>
              </a:r>
              <a:endParaRPr sz="1100" b="1"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669" name="Google Shape;669;p40"/>
          <p:cNvSpPr txBox="1"/>
          <p:nvPr/>
        </p:nvSpPr>
        <p:spPr>
          <a:xfrm>
            <a:off x="507325" y="4494800"/>
            <a:ext cx="398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nir"/>
                <a:ea typeface="Avenir"/>
                <a:cs typeface="Avenir"/>
                <a:sym typeface="Avenir"/>
              </a:rPr>
              <a:t>When Driver main() exits, all the resources are releases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670" name="Google Shape;670;p40"/>
          <p:cNvGrpSpPr/>
          <p:nvPr/>
        </p:nvGrpSpPr>
        <p:grpSpPr>
          <a:xfrm>
            <a:off x="4407600" y="4507875"/>
            <a:ext cx="252000" cy="354000"/>
            <a:chOff x="1473850" y="3654125"/>
            <a:chExt cx="252000" cy="354000"/>
          </a:xfrm>
        </p:grpSpPr>
        <p:sp>
          <p:nvSpPr>
            <p:cNvPr id="671" name="Google Shape;671;p40"/>
            <p:cNvSpPr/>
            <p:nvPr/>
          </p:nvSpPr>
          <p:spPr>
            <a:xfrm>
              <a:off x="1473850" y="3705125"/>
              <a:ext cx="252000" cy="252000"/>
            </a:xfrm>
            <a:prstGeom prst="ellipse">
              <a:avLst/>
            </a:prstGeom>
            <a:solidFill>
              <a:srgbClr val="049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72" name="Google Shape;672;p40"/>
            <p:cNvSpPr txBox="1"/>
            <p:nvPr/>
          </p:nvSpPr>
          <p:spPr>
            <a:xfrm>
              <a:off x="1473850" y="3654125"/>
              <a:ext cx="252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latin typeface="Avenir"/>
                  <a:ea typeface="Avenir"/>
                  <a:cs typeface="Avenir"/>
                  <a:sym typeface="Avenir"/>
                </a:rPr>
                <a:t>7</a:t>
              </a:r>
              <a:endParaRPr sz="1100" b="1"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>
            <a:off x="991842" y="2232448"/>
            <a:ext cx="71604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i="0" u="none" strike="noStrike" cap="none">
                <a:solidFill>
                  <a:srgbClr val="101010"/>
                </a:solidFill>
                <a:latin typeface="Avenir"/>
                <a:ea typeface="Avenir"/>
                <a:cs typeface="Avenir"/>
                <a:sym typeface="Avenir"/>
              </a:rPr>
              <a:t>Apache Spark</a:t>
            </a:r>
            <a:r>
              <a:rPr lang="en-GB" sz="2400" b="1" i="0" u="none" strike="noStrike" cap="none">
                <a:solidFill>
                  <a:srgbClr val="555555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GB" sz="2400" b="0" i="0" u="none" strike="noStrike" cap="none">
                <a:solidFill>
                  <a:srgbClr val="555555"/>
                </a:solidFill>
                <a:latin typeface="Avenir"/>
                <a:ea typeface="Avenir"/>
                <a:cs typeface="Avenir"/>
                <a:sym typeface="Avenir"/>
              </a:rPr>
              <a:t>is a </a:t>
            </a:r>
            <a:r>
              <a:rPr lang="en-GB" sz="2400" b="1" i="0" u="sng" strike="noStrike" cap="none">
                <a:solidFill>
                  <a:srgbClr val="555555"/>
                </a:solidFill>
                <a:latin typeface="Avenir"/>
                <a:ea typeface="Avenir"/>
                <a:cs typeface="Avenir"/>
                <a:sym typeface="Avenir"/>
              </a:rPr>
              <a:t>unified analytics engine</a:t>
            </a:r>
            <a:r>
              <a:rPr lang="en-GB" sz="2400" b="0" i="0" u="none" strike="noStrike" cap="none">
                <a:solidFill>
                  <a:srgbClr val="555555"/>
                </a:solidFill>
                <a:latin typeface="Avenir"/>
                <a:ea typeface="Avenir"/>
                <a:cs typeface="Avenir"/>
                <a:sym typeface="Avenir"/>
              </a:rPr>
              <a:t> for </a:t>
            </a:r>
            <a:r>
              <a:rPr lang="en-GB" sz="2400" b="1" i="0" u="sng" strike="noStrike" cap="none">
                <a:solidFill>
                  <a:srgbClr val="555555"/>
                </a:solidFill>
                <a:latin typeface="Avenir"/>
                <a:ea typeface="Avenir"/>
                <a:cs typeface="Avenir"/>
                <a:sym typeface="Avenir"/>
              </a:rPr>
              <a:t>large-scale</a:t>
            </a:r>
            <a:r>
              <a:rPr lang="en-GB" sz="2400" b="1" i="0" u="none" strike="noStrike" cap="none">
                <a:solidFill>
                  <a:srgbClr val="555555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GB" sz="2400" b="0" i="0" u="none" strike="noStrike" cap="none">
                <a:solidFill>
                  <a:srgbClr val="555555"/>
                </a:solidFill>
                <a:latin typeface="Avenir"/>
                <a:ea typeface="Avenir"/>
                <a:cs typeface="Avenir"/>
                <a:sym typeface="Avenir"/>
              </a:rPr>
              <a:t>data processing and </a:t>
            </a:r>
            <a:r>
              <a:rPr lang="en-GB" sz="2400" b="1" i="0" u="sng" strike="noStrike" cap="none">
                <a:solidFill>
                  <a:srgbClr val="555555"/>
                </a:solidFill>
                <a:latin typeface="Avenir"/>
                <a:ea typeface="Avenir"/>
                <a:cs typeface="Avenir"/>
                <a:sym typeface="Avenir"/>
              </a:rPr>
              <a:t>machine learning</a:t>
            </a:r>
            <a:endParaRPr sz="2400" b="1" i="0" u="sng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1"/>
          <p:cNvSpPr txBox="1"/>
          <p:nvPr/>
        </p:nvSpPr>
        <p:spPr>
          <a:xfrm>
            <a:off x="515950" y="360000"/>
            <a:ext cx="6953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Terminologies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78" name="Google Shape;678;p41"/>
          <p:cNvSpPr txBox="1"/>
          <p:nvPr/>
        </p:nvSpPr>
        <p:spPr>
          <a:xfrm>
            <a:off x="515950" y="934275"/>
            <a:ext cx="8122200" cy="3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Driver Program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Java Virtual Machine (JVM) allocated to start the execution of main()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Creates SparkSession 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SparkSession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Tells how to access the cluster components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Cluster Manager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Service to manage and allocate the resources on the cluster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Deploy Mode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cluster - Driver program runs in one of the cluster Worker nodes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client - Driver runs outside of cluster 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679" name="Google Shape;679;p41"/>
          <p:cNvGrpSpPr/>
          <p:nvPr/>
        </p:nvGrpSpPr>
        <p:grpSpPr>
          <a:xfrm>
            <a:off x="7422010" y="182630"/>
            <a:ext cx="405096" cy="405096"/>
            <a:chOff x="370175" y="466017"/>
            <a:chExt cx="701100" cy="701100"/>
          </a:xfrm>
        </p:grpSpPr>
        <p:sp>
          <p:nvSpPr>
            <p:cNvPr id="680" name="Google Shape;680;p41"/>
            <p:cNvSpPr/>
            <p:nvPr/>
          </p:nvSpPr>
          <p:spPr>
            <a:xfrm>
              <a:off x="370175" y="466017"/>
              <a:ext cx="701100" cy="7011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41"/>
            <p:cNvSpPr/>
            <p:nvPr/>
          </p:nvSpPr>
          <p:spPr>
            <a:xfrm>
              <a:off x="451775" y="547617"/>
              <a:ext cx="537900" cy="537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2" name="Google Shape;682;p41"/>
            <p:cNvGrpSpPr/>
            <p:nvPr/>
          </p:nvGrpSpPr>
          <p:grpSpPr>
            <a:xfrm>
              <a:off x="678425" y="581817"/>
              <a:ext cx="84600" cy="469500"/>
              <a:chOff x="678425" y="581817"/>
              <a:chExt cx="84600" cy="469500"/>
            </a:xfrm>
          </p:grpSpPr>
          <p:sp>
            <p:nvSpPr>
              <p:cNvPr id="683" name="Google Shape;683;p41"/>
              <p:cNvSpPr/>
              <p:nvPr/>
            </p:nvSpPr>
            <p:spPr>
              <a:xfrm>
                <a:off x="678425" y="581817"/>
                <a:ext cx="84600" cy="84600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41"/>
              <p:cNvSpPr/>
              <p:nvPr/>
            </p:nvSpPr>
            <p:spPr>
              <a:xfrm>
                <a:off x="678425" y="696717"/>
                <a:ext cx="84600" cy="354600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85" name="Google Shape;685;p41"/>
          <p:cNvSpPr txBox="1"/>
          <p:nvPr/>
        </p:nvSpPr>
        <p:spPr>
          <a:xfrm>
            <a:off x="7191962" y="603963"/>
            <a:ext cx="8652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11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Information</a:t>
            </a:r>
            <a:endParaRPr sz="11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BA8C92-D5E9-495C-8ED3-F00D5216B5E3}"/>
              </a:ext>
            </a:extLst>
          </p:cNvPr>
          <p:cNvSpPr/>
          <p:nvPr/>
        </p:nvSpPr>
        <p:spPr>
          <a:xfrm>
            <a:off x="634107" y="413548"/>
            <a:ext cx="1355517" cy="12636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Web Server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37C81-88B2-4CC0-BD88-B959A26218AA}"/>
              </a:ext>
            </a:extLst>
          </p:cNvPr>
          <p:cNvSpPr/>
          <p:nvPr/>
        </p:nvSpPr>
        <p:spPr>
          <a:xfrm>
            <a:off x="2587737" y="413548"/>
            <a:ext cx="1355517" cy="12636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 Server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55D941-F483-46F9-9DD6-CE6274C0143D}"/>
              </a:ext>
            </a:extLst>
          </p:cNvPr>
          <p:cNvSpPr/>
          <p:nvPr/>
        </p:nvSpPr>
        <p:spPr>
          <a:xfrm>
            <a:off x="4679216" y="413548"/>
            <a:ext cx="1355517" cy="12636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Chat Server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A1DC18-02C7-4C5E-AED1-6DA167AD024F}"/>
              </a:ext>
            </a:extLst>
          </p:cNvPr>
          <p:cNvSpPr/>
          <p:nvPr/>
        </p:nvSpPr>
        <p:spPr>
          <a:xfrm>
            <a:off x="6770696" y="413548"/>
            <a:ext cx="1355517" cy="12636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CRM Server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E01EDD-F162-4B0C-A55B-E3EB47DA098C}"/>
              </a:ext>
            </a:extLst>
          </p:cNvPr>
          <p:cNvSpPr/>
          <p:nvPr/>
        </p:nvSpPr>
        <p:spPr>
          <a:xfrm>
            <a:off x="1526298" y="3879882"/>
            <a:ext cx="1355517" cy="126361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Spark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E4597F-6180-4FC9-BE77-221DFBD25C40}"/>
              </a:ext>
            </a:extLst>
          </p:cNvPr>
          <p:cNvSpPr/>
          <p:nvPr/>
        </p:nvSpPr>
        <p:spPr>
          <a:xfrm>
            <a:off x="5667517" y="3879882"/>
            <a:ext cx="1355517" cy="12636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Security</a:t>
            </a:r>
          </a:p>
          <a:p>
            <a:pPr algn="ctr"/>
            <a:r>
              <a:rPr lang="en-IN" dirty="0"/>
              <a:t>System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0B8007-99FC-4B8E-BE62-E81D5C93FF84}"/>
              </a:ext>
            </a:extLst>
          </p:cNvPr>
          <p:cNvSpPr/>
          <p:nvPr/>
        </p:nvSpPr>
        <p:spPr>
          <a:xfrm>
            <a:off x="3590208" y="3879882"/>
            <a:ext cx="1355517" cy="12636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NoSQL</a:t>
            </a:r>
            <a:endParaRPr lang="en-GB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8C66682-11D8-4632-8D9C-69AEA8A43D9F}"/>
              </a:ext>
            </a:extLst>
          </p:cNvPr>
          <p:cNvSpPr/>
          <p:nvPr/>
        </p:nvSpPr>
        <p:spPr>
          <a:xfrm>
            <a:off x="2274513" y="2127473"/>
            <a:ext cx="4176832" cy="1263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Kafka</a:t>
            </a:r>
            <a:endParaRPr lang="en-GB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7DF82BA-35E5-4B48-A9B0-33B08DD31836}"/>
              </a:ext>
            </a:extLst>
          </p:cNvPr>
          <p:cNvCxnSpPr>
            <a:stCxn id="2" idx="2"/>
          </p:cNvCxnSpPr>
          <p:nvPr/>
        </p:nvCxnSpPr>
        <p:spPr>
          <a:xfrm>
            <a:off x="1311866" y="1677166"/>
            <a:ext cx="999406" cy="5008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A2BFD18-8266-410A-BB60-0FD5BC2B678C}"/>
              </a:ext>
            </a:extLst>
          </p:cNvPr>
          <p:cNvCxnSpPr>
            <a:cxnSpLocks/>
          </p:cNvCxnSpPr>
          <p:nvPr/>
        </p:nvCxnSpPr>
        <p:spPr>
          <a:xfrm>
            <a:off x="3305702" y="1689516"/>
            <a:ext cx="0" cy="4764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94FB538-6F16-4304-95E8-AA420CD61414}"/>
              </a:ext>
            </a:extLst>
          </p:cNvPr>
          <p:cNvCxnSpPr>
            <a:cxnSpLocks/>
          </p:cNvCxnSpPr>
          <p:nvPr/>
        </p:nvCxnSpPr>
        <p:spPr>
          <a:xfrm>
            <a:off x="5291497" y="1651032"/>
            <a:ext cx="0" cy="4764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6F08591-4314-43E3-BB26-AC2063F943D0}"/>
              </a:ext>
            </a:extLst>
          </p:cNvPr>
          <p:cNvCxnSpPr>
            <a:cxnSpLocks/>
          </p:cNvCxnSpPr>
          <p:nvPr/>
        </p:nvCxnSpPr>
        <p:spPr>
          <a:xfrm flipH="1">
            <a:off x="6414585" y="1677166"/>
            <a:ext cx="1033869" cy="5422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54C5993-FD45-4C25-A0E1-92A5E38A811D}"/>
              </a:ext>
            </a:extLst>
          </p:cNvPr>
          <p:cNvCxnSpPr>
            <a:cxnSpLocks/>
          </p:cNvCxnSpPr>
          <p:nvPr/>
        </p:nvCxnSpPr>
        <p:spPr>
          <a:xfrm flipV="1">
            <a:off x="2167297" y="3391091"/>
            <a:ext cx="420440" cy="437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A5ED4B6-0628-40B0-85EC-7ED142E21579}"/>
              </a:ext>
            </a:extLst>
          </p:cNvPr>
          <p:cNvCxnSpPr>
            <a:cxnSpLocks/>
          </p:cNvCxnSpPr>
          <p:nvPr/>
        </p:nvCxnSpPr>
        <p:spPr>
          <a:xfrm flipV="1">
            <a:off x="4217422" y="3391091"/>
            <a:ext cx="0" cy="4887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54F305D-1911-40CD-9265-4EBB7E86C94A}"/>
              </a:ext>
            </a:extLst>
          </p:cNvPr>
          <p:cNvCxnSpPr>
            <a:cxnSpLocks/>
          </p:cNvCxnSpPr>
          <p:nvPr/>
        </p:nvCxnSpPr>
        <p:spPr>
          <a:xfrm flipV="1">
            <a:off x="6057709" y="3365673"/>
            <a:ext cx="0" cy="4887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5764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2"/>
          <p:cNvSpPr txBox="1"/>
          <p:nvPr/>
        </p:nvSpPr>
        <p:spPr>
          <a:xfrm>
            <a:off x="515950" y="360000"/>
            <a:ext cx="6953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Terminologies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91" name="Google Shape;691;p42"/>
          <p:cNvSpPr txBox="1"/>
          <p:nvPr/>
        </p:nvSpPr>
        <p:spPr>
          <a:xfrm>
            <a:off x="515950" y="934275"/>
            <a:ext cx="8122200" cy="3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Worker Node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A place, where Executor resides 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Executor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JVM launched by the Worker node to execute the tasks from Driver 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Will have computation resources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Keeps data in memory or disk when reading from external resources 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Job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Collection of Stages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Stage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Each Job can have one or more Stages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Stages are executed sequentially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Each Stage has tasks 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Task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Unit of work, which is sent to the Executor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Partition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Data unit what will be handled parallelly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9144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692" name="Google Shape;692;p42"/>
          <p:cNvGrpSpPr/>
          <p:nvPr/>
        </p:nvGrpSpPr>
        <p:grpSpPr>
          <a:xfrm>
            <a:off x="7422010" y="182630"/>
            <a:ext cx="405096" cy="405096"/>
            <a:chOff x="370175" y="466017"/>
            <a:chExt cx="701100" cy="701100"/>
          </a:xfrm>
        </p:grpSpPr>
        <p:sp>
          <p:nvSpPr>
            <p:cNvPr id="693" name="Google Shape;693;p42"/>
            <p:cNvSpPr/>
            <p:nvPr/>
          </p:nvSpPr>
          <p:spPr>
            <a:xfrm>
              <a:off x="370175" y="466017"/>
              <a:ext cx="701100" cy="7011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42"/>
            <p:cNvSpPr/>
            <p:nvPr/>
          </p:nvSpPr>
          <p:spPr>
            <a:xfrm>
              <a:off x="451775" y="547617"/>
              <a:ext cx="537900" cy="537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5" name="Google Shape;695;p42"/>
            <p:cNvGrpSpPr/>
            <p:nvPr/>
          </p:nvGrpSpPr>
          <p:grpSpPr>
            <a:xfrm>
              <a:off x="678425" y="581817"/>
              <a:ext cx="84600" cy="469500"/>
              <a:chOff x="678425" y="581817"/>
              <a:chExt cx="84600" cy="469500"/>
            </a:xfrm>
          </p:grpSpPr>
          <p:sp>
            <p:nvSpPr>
              <p:cNvPr id="696" name="Google Shape;696;p42"/>
              <p:cNvSpPr/>
              <p:nvPr/>
            </p:nvSpPr>
            <p:spPr>
              <a:xfrm>
                <a:off x="678425" y="581817"/>
                <a:ext cx="84600" cy="84600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42"/>
              <p:cNvSpPr/>
              <p:nvPr/>
            </p:nvSpPr>
            <p:spPr>
              <a:xfrm>
                <a:off x="678425" y="696717"/>
                <a:ext cx="84600" cy="354600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98" name="Google Shape;698;p42"/>
          <p:cNvSpPr txBox="1"/>
          <p:nvPr/>
        </p:nvSpPr>
        <p:spPr>
          <a:xfrm>
            <a:off x="7191962" y="603963"/>
            <a:ext cx="8652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11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Information</a:t>
            </a:r>
            <a:endParaRPr sz="11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3"/>
          <p:cNvSpPr/>
          <p:nvPr/>
        </p:nvSpPr>
        <p:spPr>
          <a:xfrm>
            <a:off x="912400" y="2877554"/>
            <a:ext cx="1423800" cy="85800"/>
          </a:xfrm>
          <a:prstGeom prst="rect">
            <a:avLst/>
          </a:prstGeom>
          <a:solidFill>
            <a:srgbClr val="25AA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43"/>
          <p:cNvSpPr/>
          <p:nvPr/>
        </p:nvSpPr>
        <p:spPr>
          <a:xfrm>
            <a:off x="2336200" y="2877550"/>
            <a:ext cx="5889300" cy="85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5" name="Google Shape;70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3263" y="1607613"/>
            <a:ext cx="1133475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43"/>
          <p:cNvSpPr txBox="1"/>
          <p:nvPr/>
        </p:nvSpPr>
        <p:spPr>
          <a:xfrm>
            <a:off x="3887538" y="1833488"/>
            <a:ext cx="2443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Databricks</a:t>
            </a:r>
            <a:endParaRPr sz="36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4"/>
          <p:cNvSpPr txBox="1"/>
          <p:nvPr/>
        </p:nvSpPr>
        <p:spPr>
          <a:xfrm>
            <a:off x="540000" y="932550"/>
            <a:ext cx="6251700" cy="28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venir"/>
              <a:buChar char="●"/>
            </a:pPr>
            <a:r>
              <a:rPr lang="en-GB" sz="1600">
                <a:latin typeface="Avenir"/>
                <a:ea typeface="Avenir"/>
                <a:cs typeface="Avenir"/>
                <a:sym typeface="Avenir"/>
              </a:rPr>
              <a:t>What is Databricks?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venir"/>
              <a:buChar char="●"/>
            </a:pPr>
            <a:r>
              <a:rPr lang="en-GB" sz="1600">
                <a:latin typeface="Avenir"/>
                <a:ea typeface="Avenir"/>
                <a:cs typeface="Avenir"/>
                <a:sym typeface="Avenir"/>
              </a:rPr>
              <a:t>Databricks History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venir"/>
              <a:buChar char="●"/>
            </a:pPr>
            <a:r>
              <a:rPr lang="en-GB" sz="1600">
                <a:latin typeface="Avenir"/>
                <a:ea typeface="Avenir"/>
                <a:cs typeface="Avenir"/>
                <a:sym typeface="Avenir"/>
              </a:rPr>
              <a:t>Working with Databricks Community Edition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venir"/>
              <a:buChar char="○"/>
            </a:pPr>
            <a:r>
              <a:rPr lang="en-GB" sz="1600">
                <a:latin typeface="Avenir"/>
                <a:ea typeface="Avenir"/>
                <a:cs typeface="Avenir"/>
                <a:sym typeface="Avenir"/>
              </a:rPr>
              <a:t>Spin up a Cluster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venir"/>
              <a:buChar char="○"/>
            </a:pPr>
            <a:r>
              <a:rPr lang="en-GB" sz="1600">
                <a:latin typeface="Avenir"/>
                <a:ea typeface="Avenir"/>
                <a:cs typeface="Avenir"/>
                <a:sym typeface="Avenir"/>
              </a:rPr>
              <a:t>Create a new Notebook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venir"/>
              <a:buChar char="○"/>
            </a:pPr>
            <a:r>
              <a:rPr lang="en-GB" sz="1600">
                <a:latin typeface="Avenir"/>
                <a:ea typeface="Avenir"/>
                <a:cs typeface="Avenir"/>
                <a:sym typeface="Avenir"/>
              </a:rPr>
              <a:t>Writing Spark Programs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venir"/>
              <a:buChar char="○"/>
            </a:pPr>
            <a:r>
              <a:rPr lang="en-GB" sz="1600">
                <a:latin typeface="Avenir"/>
                <a:ea typeface="Avenir"/>
                <a:cs typeface="Avenir"/>
                <a:sym typeface="Avenir"/>
              </a:rPr>
              <a:t>Uploading files to DBFS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venir"/>
              <a:buChar char="●"/>
            </a:pPr>
            <a:r>
              <a:rPr lang="en-GB" sz="1600">
                <a:latin typeface="Avenir"/>
                <a:ea typeface="Avenir"/>
                <a:cs typeface="Avenir"/>
                <a:sym typeface="Avenir"/>
              </a:rPr>
              <a:t>How Spark Works in the Background?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00"/>
              <a:buFont typeface="Avenir"/>
              <a:buChar char="●"/>
            </a:pPr>
            <a:r>
              <a:rPr lang="en-GB" sz="1600">
                <a:latin typeface="Avenir"/>
                <a:ea typeface="Avenir"/>
                <a:cs typeface="Avenir"/>
                <a:sym typeface="Avenir"/>
              </a:rPr>
              <a:t>Class Exercise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13" name="Google Shape;713;p44"/>
          <p:cNvSpPr txBox="1"/>
          <p:nvPr/>
        </p:nvSpPr>
        <p:spPr>
          <a:xfrm>
            <a:off x="540000" y="360000"/>
            <a:ext cx="4051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Table of Content</a:t>
            </a:r>
            <a:endParaRPr sz="260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5"/>
          <p:cNvSpPr txBox="1"/>
          <p:nvPr/>
        </p:nvSpPr>
        <p:spPr>
          <a:xfrm>
            <a:off x="515950" y="360000"/>
            <a:ext cx="6953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Databricks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19" name="Google Shape;719;p45"/>
          <p:cNvSpPr txBox="1"/>
          <p:nvPr/>
        </p:nvSpPr>
        <p:spPr>
          <a:xfrm>
            <a:off x="515950" y="934275"/>
            <a:ext cx="8122200" cy="3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Databricks is headquartered in San Francisco, California and </a:t>
            </a:r>
            <a:r>
              <a:rPr lang="en-GB">
                <a:latin typeface="Avenir"/>
                <a:ea typeface="Avenir"/>
                <a:cs typeface="Avenir"/>
                <a:sym typeface="Avenir"/>
              </a:rPr>
              <a:t>was </a:t>
            </a:r>
            <a:r>
              <a:rPr lang="en-GB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found by the creators of open source projects, including Apache Spark, Delta Lake, </a:t>
            </a:r>
            <a:r>
              <a:rPr lang="en-GB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MLflow</a:t>
            </a:r>
            <a:r>
              <a:rPr lang="en-GB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and Koalas</a:t>
            </a:r>
            <a:endParaRPr dirty="0"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Cloud based </a:t>
            </a:r>
            <a:r>
              <a:rPr lang="en-GB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Data Analytics platform for processing and transforming large quantities of data</a:t>
            </a:r>
            <a:endParaRPr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Apache-Spark based platform</a:t>
            </a:r>
            <a:endParaRPr dirty="0"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Runs a distributed system behind the scenes to enable distributed parallel processing for handling massive workloads </a:t>
            </a:r>
            <a:endParaRPr dirty="0"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Available in AWS, Azure and GCP </a:t>
            </a:r>
            <a:endParaRPr dirty="0"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Supports commonly used programming languages like Scala, Python, R, and SQL</a:t>
            </a:r>
            <a:endParaRPr dirty="0"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Integrates easily with other Cloud services</a:t>
            </a:r>
            <a:endParaRPr dirty="0"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Supports various file formats, connects with hundred of data sources</a:t>
            </a:r>
            <a:endParaRPr dirty="0"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Growing community, extensive documentation and support</a:t>
            </a:r>
            <a:endParaRPr dirty="0"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Thousands of global customers </a:t>
            </a:r>
            <a:endParaRPr dirty="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6"/>
          <p:cNvSpPr txBox="1"/>
          <p:nvPr/>
        </p:nvSpPr>
        <p:spPr>
          <a:xfrm>
            <a:off x="515950" y="360000"/>
            <a:ext cx="4699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Databricks</a:t>
            </a:r>
            <a:r>
              <a:rPr lang="en-GB" sz="2600" b="0" i="0" u="none" strike="noStrike" cap="none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 History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26" name="Google Shape;726;p46"/>
          <p:cNvSpPr/>
          <p:nvPr/>
        </p:nvSpPr>
        <p:spPr>
          <a:xfrm>
            <a:off x="515950" y="2438400"/>
            <a:ext cx="8121900" cy="7806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46"/>
          <p:cNvSpPr/>
          <p:nvPr/>
        </p:nvSpPr>
        <p:spPr>
          <a:xfrm>
            <a:off x="902439" y="2686510"/>
            <a:ext cx="282900" cy="2781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28" name="Google Shape;728;p46"/>
          <p:cNvSpPr txBox="1"/>
          <p:nvPr/>
        </p:nvSpPr>
        <p:spPr>
          <a:xfrm>
            <a:off x="494550" y="1194450"/>
            <a:ext cx="1091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Avenir"/>
                <a:ea typeface="Avenir"/>
                <a:cs typeface="Avenir"/>
                <a:sym typeface="Avenir"/>
              </a:rPr>
              <a:t>Databricks founded by the creators Apache Spark</a:t>
            </a:r>
            <a:endParaRPr sz="11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729" name="Google Shape;729;p46"/>
          <p:cNvCxnSpPr/>
          <p:nvPr/>
        </p:nvCxnSpPr>
        <p:spPr>
          <a:xfrm rot="10800000">
            <a:off x="1043903" y="1976400"/>
            <a:ext cx="0" cy="671100"/>
          </a:xfrm>
          <a:prstGeom prst="straightConnector1">
            <a:avLst/>
          </a:prstGeom>
          <a:noFill/>
          <a:ln w="222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0" name="Google Shape;730;p46"/>
          <p:cNvSpPr txBox="1"/>
          <p:nvPr/>
        </p:nvSpPr>
        <p:spPr>
          <a:xfrm>
            <a:off x="784200" y="3056702"/>
            <a:ext cx="512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20</a:t>
            </a:r>
            <a:r>
              <a:rPr lang="en-GB" sz="1100" b="1">
                <a:latin typeface="Avenir"/>
                <a:ea typeface="Avenir"/>
                <a:cs typeface="Avenir"/>
                <a:sym typeface="Avenir"/>
              </a:rPr>
              <a:t>13</a:t>
            </a:r>
            <a:endParaRPr sz="11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31" name="Google Shape;731;p46"/>
          <p:cNvSpPr/>
          <p:nvPr/>
        </p:nvSpPr>
        <p:spPr>
          <a:xfrm>
            <a:off x="2042512" y="2686510"/>
            <a:ext cx="282900" cy="2781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32" name="Google Shape;732;p46"/>
          <p:cNvSpPr txBox="1"/>
          <p:nvPr/>
        </p:nvSpPr>
        <p:spPr>
          <a:xfrm>
            <a:off x="1939800" y="2328570"/>
            <a:ext cx="512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201</a:t>
            </a:r>
            <a:r>
              <a:rPr lang="en-GB" sz="1100" b="1">
                <a:latin typeface="Avenir"/>
                <a:ea typeface="Avenir"/>
                <a:cs typeface="Avenir"/>
                <a:sym typeface="Avenir"/>
              </a:rPr>
              <a:t>4</a:t>
            </a:r>
            <a:endParaRPr sz="11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33" name="Google Shape;733;p46"/>
          <p:cNvSpPr txBox="1"/>
          <p:nvPr/>
        </p:nvSpPr>
        <p:spPr>
          <a:xfrm>
            <a:off x="1378800" y="3690000"/>
            <a:ext cx="1605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Avenir"/>
                <a:ea typeface="Avenir"/>
                <a:cs typeface="Avenir"/>
                <a:sym typeface="Avenir"/>
              </a:rPr>
              <a:t>Databricks beta launched AWS cloud</a:t>
            </a:r>
            <a:endParaRPr sz="11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34" name="Google Shape;734;p46"/>
          <p:cNvSpPr/>
          <p:nvPr/>
        </p:nvSpPr>
        <p:spPr>
          <a:xfrm>
            <a:off x="3182586" y="2686510"/>
            <a:ext cx="282900" cy="2781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35" name="Google Shape;735;p46"/>
          <p:cNvSpPr txBox="1"/>
          <p:nvPr/>
        </p:nvSpPr>
        <p:spPr>
          <a:xfrm>
            <a:off x="3070200" y="3056702"/>
            <a:ext cx="512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201</a:t>
            </a:r>
            <a:r>
              <a:rPr lang="en-GB" sz="1100" b="1">
                <a:latin typeface="Avenir"/>
                <a:ea typeface="Avenir"/>
                <a:cs typeface="Avenir"/>
                <a:sym typeface="Avenir"/>
              </a:rPr>
              <a:t>5</a:t>
            </a:r>
            <a:endParaRPr sz="11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36" name="Google Shape;736;p46"/>
          <p:cNvSpPr txBox="1"/>
          <p:nvPr/>
        </p:nvSpPr>
        <p:spPr>
          <a:xfrm>
            <a:off x="2475025" y="1507800"/>
            <a:ext cx="1698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</a:t>
            </a:r>
            <a:r>
              <a:rPr lang="en-GB" sz="1100">
                <a:latin typeface="Avenir"/>
                <a:ea typeface="Avenir"/>
                <a:cs typeface="Avenir"/>
                <a:sym typeface="Avenir"/>
              </a:rPr>
              <a:t>atabricks launched in AWS cloud</a:t>
            </a:r>
            <a:endParaRPr sz="11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737" name="Google Shape;737;p46"/>
          <p:cNvCxnSpPr/>
          <p:nvPr/>
        </p:nvCxnSpPr>
        <p:spPr>
          <a:xfrm rot="10800000">
            <a:off x="3324034" y="1977000"/>
            <a:ext cx="0" cy="671100"/>
          </a:xfrm>
          <a:prstGeom prst="straightConnector1">
            <a:avLst/>
          </a:prstGeom>
          <a:noFill/>
          <a:ln w="222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8" name="Google Shape;738;p46"/>
          <p:cNvSpPr/>
          <p:nvPr/>
        </p:nvSpPr>
        <p:spPr>
          <a:xfrm>
            <a:off x="4322550" y="2686510"/>
            <a:ext cx="282900" cy="2781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39" name="Google Shape;739;p46"/>
          <p:cNvSpPr txBox="1"/>
          <p:nvPr/>
        </p:nvSpPr>
        <p:spPr>
          <a:xfrm>
            <a:off x="4222200" y="2335464"/>
            <a:ext cx="512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201</a:t>
            </a:r>
            <a:r>
              <a:rPr lang="en-GB" sz="1100" b="1">
                <a:latin typeface="Avenir"/>
                <a:ea typeface="Avenir"/>
                <a:cs typeface="Avenir"/>
                <a:sym typeface="Avenir"/>
              </a:rPr>
              <a:t>6</a:t>
            </a:r>
            <a:endParaRPr sz="11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40" name="Google Shape;740;p46"/>
          <p:cNvSpPr txBox="1"/>
          <p:nvPr/>
        </p:nvSpPr>
        <p:spPr>
          <a:xfrm>
            <a:off x="3661200" y="3690000"/>
            <a:ext cx="1605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Avenir"/>
                <a:ea typeface="Avenir"/>
                <a:cs typeface="Avenir"/>
                <a:sym typeface="Avenir"/>
              </a:rPr>
              <a:t>Databricks Community Edition made available</a:t>
            </a:r>
            <a:endParaRPr sz="1100" i="1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41" name="Google Shape;741;p46"/>
          <p:cNvSpPr/>
          <p:nvPr/>
        </p:nvSpPr>
        <p:spPr>
          <a:xfrm>
            <a:off x="5462733" y="2686510"/>
            <a:ext cx="282900" cy="2781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42" name="Google Shape;742;p46"/>
          <p:cNvSpPr txBox="1"/>
          <p:nvPr/>
        </p:nvSpPr>
        <p:spPr>
          <a:xfrm>
            <a:off x="4802400" y="1326891"/>
            <a:ext cx="16056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Avenir"/>
                <a:ea typeface="Avenir"/>
                <a:cs typeface="Avenir"/>
                <a:sym typeface="Avenir"/>
              </a:rPr>
              <a:t>Microsoft announce Azure Databricks (preview) </a:t>
            </a:r>
            <a:endParaRPr sz="11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43" name="Google Shape;743;p46"/>
          <p:cNvSpPr txBox="1"/>
          <p:nvPr/>
        </p:nvSpPr>
        <p:spPr>
          <a:xfrm>
            <a:off x="5345400" y="3056702"/>
            <a:ext cx="512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201</a:t>
            </a:r>
            <a:r>
              <a:rPr lang="en-GB" sz="1100" b="1">
                <a:latin typeface="Avenir"/>
                <a:ea typeface="Avenir"/>
                <a:cs typeface="Avenir"/>
                <a:sym typeface="Avenir"/>
              </a:rPr>
              <a:t>7</a:t>
            </a:r>
            <a:endParaRPr sz="11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44" name="Google Shape;744;p46"/>
          <p:cNvSpPr/>
          <p:nvPr/>
        </p:nvSpPr>
        <p:spPr>
          <a:xfrm>
            <a:off x="6602807" y="2686510"/>
            <a:ext cx="282900" cy="2781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45" name="Google Shape;745;p46"/>
          <p:cNvSpPr txBox="1"/>
          <p:nvPr/>
        </p:nvSpPr>
        <p:spPr>
          <a:xfrm>
            <a:off x="6493800" y="2328570"/>
            <a:ext cx="512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201</a:t>
            </a:r>
            <a:r>
              <a:rPr lang="en-GB" sz="1100" b="1">
                <a:latin typeface="Avenir"/>
                <a:ea typeface="Avenir"/>
                <a:cs typeface="Avenir"/>
                <a:sym typeface="Avenir"/>
              </a:rPr>
              <a:t>8</a:t>
            </a:r>
            <a:endParaRPr sz="11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46" name="Google Shape;746;p46"/>
          <p:cNvSpPr/>
          <p:nvPr/>
        </p:nvSpPr>
        <p:spPr>
          <a:xfrm>
            <a:off x="7742880" y="2697290"/>
            <a:ext cx="282900" cy="2781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47" name="Google Shape;747;p46"/>
          <p:cNvSpPr txBox="1"/>
          <p:nvPr/>
        </p:nvSpPr>
        <p:spPr>
          <a:xfrm>
            <a:off x="5943600" y="3704550"/>
            <a:ext cx="1605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Avenir"/>
                <a:ea typeface="Avenir"/>
                <a:cs typeface="Avenir"/>
                <a:sym typeface="Avenir"/>
              </a:rPr>
              <a:t>Azure Databricks launched for public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48" name="Google Shape;748;p46"/>
          <p:cNvSpPr txBox="1"/>
          <p:nvPr/>
        </p:nvSpPr>
        <p:spPr>
          <a:xfrm>
            <a:off x="7222650" y="1546200"/>
            <a:ext cx="1337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Avenir"/>
                <a:ea typeface="Avenir"/>
                <a:cs typeface="Avenir"/>
                <a:sym typeface="Avenir"/>
              </a:rPr>
              <a:t>Databricks made available in GCP</a:t>
            </a:r>
            <a:endParaRPr sz="11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49" name="Google Shape;749;p46"/>
          <p:cNvSpPr txBox="1"/>
          <p:nvPr/>
        </p:nvSpPr>
        <p:spPr>
          <a:xfrm>
            <a:off x="7624200" y="3063598"/>
            <a:ext cx="512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2020</a:t>
            </a:r>
            <a:endParaRPr sz="11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750" name="Google Shape;750;p46"/>
          <p:cNvCxnSpPr/>
          <p:nvPr/>
        </p:nvCxnSpPr>
        <p:spPr>
          <a:xfrm rot="10800000">
            <a:off x="2178000" y="2992200"/>
            <a:ext cx="0" cy="671100"/>
          </a:xfrm>
          <a:prstGeom prst="straightConnector1">
            <a:avLst/>
          </a:prstGeom>
          <a:noFill/>
          <a:ln w="222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1" name="Google Shape;751;p46"/>
          <p:cNvCxnSpPr/>
          <p:nvPr/>
        </p:nvCxnSpPr>
        <p:spPr>
          <a:xfrm rot="10800000">
            <a:off x="4467025" y="2992200"/>
            <a:ext cx="0" cy="671100"/>
          </a:xfrm>
          <a:prstGeom prst="straightConnector1">
            <a:avLst/>
          </a:prstGeom>
          <a:noFill/>
          <a:ln w="222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2" name="Google Shape;752;p46"/>
          <p:cNvCxnSpPr/>
          <p:nvPr/>
        </p:nvCxnSpPr>
        <p:spPr>
          <a:xfrm rot="10800000">
            <a:off x="5605200" y="1977000"/>
            <a:ext cx="0" cy="671100"/>
          </a:xfrm>
          <a:prstGeom prst="straightConnector1">
            <a:avLst/>
          </a:prstGeom>
          <a:noFill/>
          <a:ln w="222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3" name="Google Shape;753;p46"/>
          <p:cNvCxnSpPr/>
          <p:nvPr/>
        </p:nvCxnSpPr>
        <p:spPr>
          <a:xfrm rot="10800000">
            <a:off x="7891200" y="1977000"/>
            <a:ext cx="0" cy="671100"/>
          </a:xfrm>
          <a:prstGeom prst="straightConnector1">
            <a:avLst/>
          </a:prstGeom>
          <a:noFill/>
          <a:ln w="222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4" name="Google Shape;754;p46"/>
          <p:cNvCxnSpPr/>
          <p:nvPr/>
        </p:nvCxnSpPr>
        <p:spPr>
          <a:xfrm rot="10800000">
            <a:off x="6746400" y="2992200"/>
            <a:ext cx="0" cy="671100"/>
          </a:xfrm>
          <a:prstGeom prst="straightConnector1">
            <a:avLst/>
          </a:prstGeom>
          <a:noFill/>
          <a:ln w="222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47"/>
          <p:cNvSpPr/>
          <p:nvPr/>
        </p:nvSpPr>
        <p:spPr>
          <a:xfrm>
            <a:off x="912400" y="2877554"/>
            <a:ext cx="1423800" cy="85800"/>
          </a:xfrm>
          <a:prstGeom prst="rect">
            <a:avLst/>
          </a:prstGeom>
          <a:solidFill>
            <a:srgbClr val="25AA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47"/>
          <p:cNvSpPr/>
          <p:nvPr/>
        </p:nvSpPr>
        <p:spPr>
          <a:xfrm>
            <a:off x="2336200" y="2877550"/>
            <a:ext cx="5889300" cy="85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1" name="Google Shape;76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3263" y="1683813"/>
            <a:ext cx="1133475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47"/>
          <p:cNvSpPr txBox="1"/>
          <p:nvPr/>
        </p:nvSpPr>
        <p:spPr>
          <a:xfrm>
            <a:off x="3887538" y="1909688"/>
            <a:ext cx="2443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Databricks</a:t>
            </a:r>
            <a:endParaRPr sz="36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63" name="Google Shape;763;p47"/>
          <p:cNvSpPr txBox="1"/>
          <p:nvPr/>
        </p:nvSpPr>
        <p:spPr>
          <a:xfrm>
            <a:off x="4614876" y="2413350"/>
            <a:ext cx="1621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Community Edition</a:t>
            </a:r>
            <a:endParaRPr sz="13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48"/>
          <p:cNvSpPr txBox="1"/>
          <p:nvPr/>
        </p:nvSpPr>
        <p:spPr>
          <a:xfrm>
            <a:off x="515950" y="360000"/>
            <a:ext cx="6953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Databricks - Sign Up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69" name="Google Shape;76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875" y="930650"/>
            <a:ext cx="3338700" cy="3914337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770" name="Google Shape;770;p48"/>
          <p:cNvCxnSpPr/>
          <p:nvPr/>
        </p:nvCxnSpPr>
        <p:spPr>
          <a:xfrm>
            <a:off x="3499300" y="3769825"/>
            <a:ext cx="3240000" cy="8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771" name="Google Shape;771;p48"/>
          <p:cNvSpPr txBox="1"/>
          <p:nvPr/>
        </p:nvSpPr>
        <p:spPr>
          <a:xfrm>
            <a:off x="6739300" y="3589525"/>
            <a:ext cx="134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nir"/>
                <a:ea typeface="Avenir"/>
                <a:cs typeface="Avenir"/>
                <a:sym typeface="Avenir"/>
              </a:rPr>
              <a:t>Click “Sign In”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72" name="Google Shape;772;p48"/>
          <p:cNvSpPr/>
          <p:nvPr/>
        </p:nvSpPr>
        <p:spPr>
          <a:xfrm>
            <a:off x="3950375" y="367200"/>
            <a:ext cx="406800" cy="4068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Avenir"/>
                <a:ea typeface="Avenir"/>
                <a:cs typeface="Avenir"/>
                <a:sym typeface="Avenir"/>
              </a:rPr>
              <a:t>1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9"/>
          <p:cNvSpPr txBox="1"/>
          <p:nvPr/>
        </p:nvSpPr>
        <p:spPr>
          <a:xfrm>
            <a:off x="515950" y="360000"/>
            <a:ext cx="6953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Databricks - Sign Up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78" name="Google Shape;778;p49"/>
          <p:cNvSpPr txBox="1"/>
          <p:nvPr/>
        </p:nvSpPr>
        <p:spPr>
          <a:xfrm>
            <a:off x="6910425" y="4187625"/>
            <a:ext cx="174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nir"/>
                <a:ea typeface="Avenir"/>
                <a:cs typeface="Avenir"/>
                <a:sym typeface="Avenir"/>
              </a:rPr>
              <a:t>Fill all the boxes and select 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nir"/>
                <a:ea typeface="Avenir"/>
                <a:cs typeface="Avenir"/>
                <a:sym typeface="Avenir"/>
              </a:rPr>
              <a:t>“GET STARTED FREE”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79" name="Google Shape;77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350" y="930650"/>
            <a:ext cx="5258621" cy="3929351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780" name="Google Shape;780;p49"/>
          <p:cNvCxnSpPr/>
          <p:nvPr/>
        </p:nvCxnSpPr>
        <p:spPr>
          <a:xfrm rot="10800000" flipH="1">
            <a:off x="4812625" y="4555275"/>
            <a:ext cx="2095500" cy="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781" name="Google Shape;781;p49"/>
          <p:cNvSpPr/>
          <p:nvPr/>
        </p:nvSpPr>
        <p:spPr>
          <a:xfrm>
            <a:off x="3950375" y="367200"/>
            <a:ext cx="406800" cy="4068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Avenir"/>
                <a:ea typeface="Avenir"/>
                <a:cs typeface="Avenir"/>
                <a:sym typeface="Avenir"/>
              </a:rPr>
              <a:t>2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58446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0"/>
          <p:cNvSpPr txBox="1"/>
          <p:nvPr/>
        </p:nvSpPr>
        <p:spPr>
          <a:xfrm>
            <a:off x="515950" y="360000"/>
            <a:ext cx="6953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Databricks - Sign Up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87" name="Google Shape;787;p50"/>
          <p:cNvSpPr txBox="1"/>
          <p:nvPr/>
        </p:nvSpPr>
        <p:spPr>
          <a:xfrm>
            <a:off x="6737575" y="2913125"/>
            <a:ext cx="1443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nir"/>
                <a:ea typeface="Avenir"/>
                <a:cs typeface="Avenir"/>
                <a:sym typeface="Avenir"/>
              </a:rPr>
              <a:t>Click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nir"/>
                <a:ea typeface="Avenir"/>
                <a:cs typeface="Avenir"/>
                <a:sym typeface="Avenir"/>
              </a:rPr>
              <a:t>“GET STARTED”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88" name="Google Shape;788;p50"/>
          <p:cNvSpPr/>
          <p:nvPr/>
        </p:nvSpPr>
        <p:spPr>
          <a:xfrm>
            <a:off x="3950375" y="367200"/>
            <a:ext cx="406800" cy="4068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Avenir"/>
                <a:ea typeface="Avenir"/>
                <a:cs typeface="Avenir"/>
                <a:sym typeface="Avenir"/>
              </a:rPr>
              <a:t>3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89" name="Google Shape;78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750" y="930650"/>
            <a:ext cx="4330080" cy="3929350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790" name="Google Shape;790;p50"/>
          <p:cNvCxnSpPr/>
          <p:nvPr/>
        </p:nvCxnSpPr>
        <p:spPr>
          <a:xfrm>
            <a:off x="4291375" y="3164400"/>
            <a:ext cx="2446200" cy="1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51"/>
          <p:cNvSpPr txBox="1"/>
          <p:nvPr/>
        </p:nvSpPr>
        <p:spPr>
          <a:xfrm>
            <a:off x="515950" y="360000"/>
            <a:ext cx="6953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Databricks - Sign Up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96" name="Google Shape;796;p51"/>
          <p:cNvSpPr/>
          <p:nvPr/>
        </p:nvSpPr>
        <p:spPr>
          <a:xfrm>
            <a:off x="3950375" y="367200"/>
            <a:ext cx="406800" cy="4068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Avenir"/>
                <a:ea typeface="Avenir"/>
                <a:cs typeface="Avenir"/>
                <a:sym typeface="Avenir"/>
              </a:rPr>
              <a:t>4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97" name="Google Shape;79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350" y="930650"/>
            <a:ext cx="7975675" cy="3709365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52"/>
          <p:cNvSpPr txBox="1"/>
          <p:nvPr/>
        </p:nvSpPr>
        <p:spPr>
          <a:xfrm>
            <a:off x="515950" y="360000"/>
            <a:ext cx="6953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Databricks - Sign Up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03" name="Google Shape;803;p52"/>
          <p:cNvSpPr/>
          <p:nvPr/>
        </p:nvSpPr>
        <p:spPr>
          <a:xfrm>
            <a:off x="3950375" y="367200"/>
            <a:ext cx="406800" cy="4068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Avenir"/>
                <a:ea typeface="Avenir"/>
                <a:cs typeface="Avenir"/>
                <a:sym typeface="Avenir"/>
              </a:rPr>
              <a:t>5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04" name="Google Shape;80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950" y="928750"/>
            <a:ext cx="8122075" cy="2753184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05" name="Google Shape;805;p52"/>
          <p:cNvCxnSpPr/>
          <p:nvPr/>
        </p:nvCxnSpPr>
        <p:spPr>
          <a:xfrm flipH="1">
            <a:off x="4572125" y="3168325"/>
            <a:ext cx="9900" cy="98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806" name="Google Shape;806;p52"/>
          <p:cNvSpPr txBox="1"/>
          <p:nvPr/>
        </p:nvSpPr>
        <p:spPr>
          <a:xfrm>
            <a:off x="3920250" y="4156500"/>
            <a:ext cx="1303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nir"/>
                <a:ea typeface="Avenir"/>
                <a:cs typeface="Avenir"/>
                <a:sym typeface="Avenir"/>
              </a:rPr>
              <a:t>Click the link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07" name="Google Shape;807;p52"/>
          <p:cNvSpPr/>
          <p:nvPr/>
        </p:nvSpPr>
        <p:spPr>
          <a:xfrm>
            <a:off x="515950" y="2678400"/>
            <a:ext cx="7083900" cy="406800"/>
          </a:xfrm>
          <a:prstGeom prst="rect">
            <a:avLst/>
          </a:prstGeom>
          <a:noFill/>
          <a:ln w="38100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53"/>
          <p:cNvSpPr txBox="1"/>
          <p:nvPr/>
        </p:nvSpPr>
        <p:spPr>
          <a:xfrm>
            <a:off x="515950" y="360000"/>
            <a:ext cx="6953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Databricks - Sign Up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13" name="Google Shape;813;p53"/>
          <p:cNvSpPr txBox="1"/>
          <p:nvPr/>
        </p:nvSpPr>
        <p:spPr>
          <a:xfrm>
            <a:off x="6727750" y="3713425"/>
            <a:ext cx="1443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nir"/>
                <a:ea typeface="Avenir"/>
                <a:cs typeface="Avenir"/>
                <a:sym typeface="Avenir"/>
              </a:rPr>
              <a:t>Click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nir"/>
                <a:ea typeface="Avenir"/>
                <a:cs typeface="Avenir"/>
                <a:sym typeface="Avenir"/>
              </a:rPr>
              <a:t>“Reset Password”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14" name="Google Shape;814;p53"/>
          <p:cNvSpPr/>
          <p:nvPr/>
        </p:nvSpPr>
        <p:spPr>
          <a:xfrm>
            <a:off x="3950375" y="367200"/>
            <a:ext cx="406800" cy="4068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Avenir"/>
                <a:ea typeface="Avenir"/>
                <a:cs typeface="Avenir"/>
                <a:sym typeface="Avenir"/>
              </a:rPr>
              <a:t>6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15" name="Google Shape;81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350" y="930650"/>
            <a:ext cx="4112110" cy="3929351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16" name="Google Shape;816;p53"/>
          <p:cNvCxnSpPr/>
          <p:nvPr/>
        </p:nvCxnSpPr>
        <p:spPr>
          <a:xfrm>
            <a:off x="4271200" y="3990475"/>
            <a:ext cx="245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817" name="Google Shape;817;p53"/>
          <p:cNvSpPr txBox="1"/>
          <p:nvPr/>
        </p:nvSpPr>
        <p:spPr>
          <a:xfrm>
            <a:off x="5694950" y="1193125"/>
            <a:ext cx="26271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69999" lvl="0" indent="-256199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AutoNum type="arabicPeriod"/>
            </a:pPr>
            <a:r>
              <a:rPr lang="en-GB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Enter the “Password”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269999" lvl="0" indent="-256199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AutoNum type="arabicPeriod"/>
            </a:pPr>
            <a:r>
              <a:rPr lang="en-GB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Confirm the “Password”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54"/>
          <p:cNvSpPr txBox="1"/>
          <p:nvPr/>
        </p:nvSpPr>
        <p:spPr>
          <a:xfrm>
            <a:off x="515950" y="360000"/>
            <a:ext cx="6953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Welcome to Databricks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23" name="Google Shape;82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350" y="930650"/>
            <a:ext cx="7975673" cy="3884968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55"/>
          <p:cNvSpPr txBox="1"/>
          <p:nvPr/>
        </p:nvSpPr>
        <p:spPr>
          <a:xfrm>
            <a:off x="515950" y="360000"/>
            <a:ext cx="6953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Working in Databricks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29" name="Google Shape;82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400" y="1023575"/>
            <a:ext cx="2561425" cy="1314000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30" name="Google Shape;83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1812" y="1027175"/>
            <a:ext cx="2441850" cy="1314000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31" name="Google Shape;83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9650" y="1027175"/>
            <a:ext cx="2592580" cy="1306800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32" name="Google Shape;832;p55"/>
          <p:cNvCxnSpPr>
            <a:stCxn id="829" idx="2"/>
          </p:cNvCxnSpPr>
          <p:nvPr/>
        </p:nvCxnSpPr>
        <p:spPr>
          <a:xfrm>
            <a:off x="1925112" y="2337575"/>
            <a:ext cx="9900" cy="90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833" name="Google Shape;833;p55"/>
          <p:cNvSpPr txBox="1"/>
          <p:nvPr/>
        </p:nvSpPr>
        <p:spPr>
          <a:xfrm>
            <a:off x="1155609" y="3238475"/>
            <a:ext cx="153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Spin up a cluster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34" name="Google Shape;834;p55"/>
          <p:cNvSpPr txBox="1"/>
          <p:nvPr/>
        </p:nvSpPr>
        <p:spPr>
          <a:xfrm>
            <a:off x="662350" y="3638675"/>
            <a:ext cx="2271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91425" rIns="91425" bIns="91425" anchor="t" anchorCtr="0">
            <a:spAutoFit/>
          </a:bodyPr>
          <a:lstStyle/>
          <a:p>
            <a:pPr marL="179999" lvl="0" indent="-243499" algn="just" rtl="0">
              <a:spcBef>
                <a:spcPts val="0"/>
              </a:spcBef>
              <a:spcAft>
                <a:spcPts val="0"/>
              </a:spcAft>
              <a:buSzPts val="1000"/>
              <a:buFont typeface="Avenir"/>
              <a:buChar char="★"/>
            </a:pPr>
            <a:r>
              <a:rPr lang="en-GB" sz="1000">
                <a:latin typeface="Avenir"/>
                <a:ea typeface="Avenir"/>
                <a:cs typeface="Avenir"/>
                <a:sym typeface="Avenir"/>
              </a:rPr>
              <a:t>Community Edition helps us to create a single node cluster. Both Driver and Executors will use the same node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835" name="Google Shape;835;p55"/>
          <p:cNvCxnSpPr/>
          <p:nvPr/>
        </p:nvCxnSpPr>
        <p:spPr>
          <a:xfrm>
            <a:off x="4592112" y="2337575"/>
            <a:ext cx="9900" cy="90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836" name="Google Shape;836;p55"/>
          <p:cNvSpPr txBox="1"/>
          <p:nvPr/>
        </p:nvSpPr>
        <p:spPr>
          <a:xfrm>
            <a:off x="3822609" y="3238475"/>
            <a:ext cx="153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Load the data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37" name="Google Shape;837;p55"/>
          <p:cNvSpPr txBox="1"/>
          <p:nvPr/>
        </p:nvSpPr>
        <p:spPr>
          <a:xfrm>
            <a:off x="3205825" y="3638675"/>
            <a:ext cx="2271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91425" rIns="91425" bIns="91425" anchor="t" anchorCtr="0">
            <a:spAutoFit/>
          </a:bodyPr>
          <a:lstStyle/>
          <a:p>
            <a:pPr marL="179999" lvl="0" indent="-243499" algn="just" rtl="0">
              <a:spcBef>
                <a:spcPts val="0"/>
              </a:spcBef>
              <a:spcAft>
                <a:spcPts val="0"/>
              </a:spcAft>
              <a:buSzPts val="1000"/>
              <a:buFont typeface="Avenir"/>
              <a:buChar char="★"/>
            </a:pPr>
            <a:r>
              <a:rPr lang="en-GB" sz="1000">
                <a:latin typeface="Avenir"/>
                <a:ea typeface="Avenir"/>
                <a:cs typeface="Avenir"/>
                <a:sym typeface="Avenir"/>
              </a:rPr>
              <a:t>Databricks support various file formats like csv, json, xml, text. It can also connect to various data sources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838" name="Google Shape;838;p55"/>
          <p:cNvCxnSpPr/>
          <p:nvPr/>
        </p:nvCxnSpPr>
        <p:spPr>
          <a:xfrm>
            <a:off x="7182912" y="2337575"/>
            <a:ext cx="9900" cy="90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839" name="Google Shape;839;p55"/>
          <p:cNvSpPr txBox="1"/>
          <p:nvPr/>
        </p:nvSpPr>
        <p:spPr>
          <a:xfrm>
            <a:off x="6307200" y="3238475"/>
            <a:ext cx="177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Create a notebook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40" name="Google Shape;840;p55"/>
          <p:cNvSpPr txBox="1"/>
          <p:nvPr/>
        </p:nvSpPr>
        <p:spPr>
          <a:xfrm>
            <a:off x="5796625" y="3638675"/>
            <a:ext cx="2271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91425" rIns="91425" bIns="91425" anchor="t" anchorCtr="0">
            <a:spAutoFit/>
          </a:bodyPr>
          <a:lstStyle/>
          <a:p>
            <a:pPr marL="179999" lvl="0" indent="-243499" algn="just" rtl="0">
              <a:spcBef>
                <a:spcPts val="0"/>
              </a:spcBef>
              <a:spcAft>
                <a:spcPts val="0"/>
              </a:spcAft>
              <a:buSzPts val="1000"/>
              <a:buFont typeface="Avenir"/>
              <a:buChar char="★"/>
            </a:pPr>
            <a:r>
              <a:rPr lang="en-GB" sz="1000">
                <a:latin typeface="Avenir"/>
                <a:ea typeface="Avenir"/>
                <a:cs typeface="Avenir"/>
                <a:sym typeface="Avenir"/>
              </a:rPr>
              <a:t>Databricks provide Jupyter Notebooks to write coding in Spark SQL, Python, Scala, R and Java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56"/>
          <p:cNvSpPr txBox="1"/>
          <p:nvPr/>
        </p:nvSpPr>
        <p:spPr>
          <a:xfrm>
            <a:off x="515950" y="360000"/>
            <a:ext cx="6953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Spin up a cluster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46" name="Google Shape;846;p56"/>
          <p:cNvSpPr txBox="1"/>
          <p:nvPr/>
        </p:nvSpPr>
        <p:spPr>
          <a:xfrm>
            <a:off x="6737775" y="3653275"/>
            <a:ext cx="1443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nir"/>
                <a:ea typeface="Avenir"/>
                <a:cs typeface="Avenir"/>
                <a:sym typeface="Avenir"/>
              </a:rPr>
              <a:t>Create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nir"/>
                <a:ea typeface="Avenir"/>
                <a:cs typeface="Avenir"/>
                <a:sym typeface="Avenir"/>
              </a:rPr>
              <a:t>“New Cluster”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47" name="Google Shape;84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800" y="930650"/>
            <a:ext cx="3519580" cy="3929350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48" name="Google Shape;848;p56"/>
          <p:cNvCxnSpPr>
            <a:endCxn id="846" idx="1"/>
          </p:cNvCxnSpPr>
          <p:nvPr/>
        </p:nvCxnSpPr>
        <p:spPr>
          <a:xfrm>
            <a:off x="902475" y="3108025"/>
            <a:ext cx="5835300" cy="82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849" name="Google Shape;849;p56"/>
          <p:cNvCxnSpPr>
            <a:stCxn id="850" idx="3"/>
            <a:endCxn id="846" idx="1"/>
          </p:cNvCxnSpPr>
          <p:nvPr/>
        </p:nvCxnSpPr>
        <p:spPr>
          <a:xfrm>
            <a:off x="2506750" y="3923400"/>
            <a:ext cx="4230900" cy="6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851" name="Google Shape;851;p56"/>
          <p:cNvSpPr/>
          <p:nvPr/>
        </p:nvSpPr>
        <p:spPr>
          <a:xfrm>
            <a:off x="3950375" y="367200"/>
            <a:ext cx="406800" cy="4068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Avenir"/>
                <a:ea typeface="Avenir"/>
                <a:cs typeface="Avenir"/>
                <a:sym typeface="Avenir"/>
              </a:rPr>
              <a:t>1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50" name="Google Shape;850;p56"/>
          <p:cNvSpPr/>
          <p:nvPr/>
        </p:nvSpPr>
        <p:spPr>
          <a:xfrm>
            <a:off x="1684450" y="3823200"/>
            <a:ext cx="822300" cy="200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56"/>
          <p:cNvSpPr/>
          <p:nvPr/>
        </p:nvSpPr>
        <p:spPr>
          <a:xfrm>
            <a:off x="658800" y="2957775"/>
            <a:ext cx="293700" cy="253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57"/>
          <p:cNvSpPr txBox="1"/>
          <p:nvPr/>
        </p:nvSpPr>
        <p:spPr>
          <a:xfrm>
            <a:off x="515950" y="360000"/>
            <a:ext cx="6953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Spin up a cluster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58" name="Google Shape;858;p57"/>
          <p:cNvSpPr txBox="1"/>
          <p:nvPr/>
        </p:nvSpPr>
        <p:spPr>
          <a:xfrm>
            <a:off x="6318725" y="944050"/>
            <a:ext cx="2319300" cy="26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0" tIns="91425" rIns="91425" bIns="91425" anchor="t" anchorCtr="0">
            <a:spAutoFit/>
          </a:bodyPr>
          <a:lstStyle/>
          <a:p>
            <a:pPr marL="0" lvl="0" indent="-247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Avenir"/>
              <a:buAutoNum type="arabicPeriod"/>
            </a:pPr>
            <a:r>
              <a:rPr lang="en-GB" sz="1200">
                <a:latin typeface="Avenir"/>
                <a:ea typeface="Avenir"/>
                <a:cs typeface="Avenir"/>
                <a:sym typeface="Avenir"/>
              </a:rPr>
              <a:t>Enter the cluster name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marL="0" lvl="0" indent="-247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Avenir"/>
              <a:buAutoNum type="arabicPeriod"/>
            </a:pPr>
            <a:r>
              <a:rPr lang="en-GB" sz="1200">
                <a:latin typeface="Avenir"/>
                <a:ea typeface="Avenir"/>
                <a:cs typeface="Avenir"/>
                <a:sym typeface="Avenir"/>
              </a:rPr>
              <a:t>Choose the Databricks Runtime Version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marL="0" lvl="0" indent="-247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Avenir"/>
              <a:buAutoNum type="arabicPeriod"/>
            </a:pPr>
            <a:r>
              <a:rPr lang="en-GB" sz="1200">
                <a:latin typeface="Avenir"/>
                <a:ea typeface="Avenir"/>
                <a:cs typeface="Avenir"/>
                <a:sym typeface="Avenir"/>
              </a:rPr>
              <a:t>Choose Availability Zone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marL="0" lvl="0" indent="-247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Avenir"/>
              <a:buAutoNum type="arabicPeriod"/>
            </a:pPr>
            <a:r>
              <a:rPr lang="en-GB" sz="1200">
                <a:latin typeface="Avenir"/>
                <a:ea typeface="Avenir"/>
                <a:cs typeface="Avenir"/>
                <a:sym typeface="Avenir"/>
              </a:rPr>
              <a:t>Click “Create Cluster”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marL="0" lvl="0" indent="-247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Avenir"/>
              <a:buAutoNum type="arabicPeriod"/>
            </a:pPr>
            <a:r>
              <a:rPr lang="en-GB" sz="1200">
                <a:latin typeface="Avenir"/>
                <a:ea typeface="Avenir"/>
                <a:cs typeface="Avenir"/>
                <a:sym typeface="Avenir"/>
              </a:rPr>
              <a:t>It creates a single node cluster with 15.3 GB memory, 2 cores 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marL="0" lvl="0" indent="-247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Avenir"/>
              <a:buAutoNum type="arabicPeriod"/>
            </a:pPr>
            <a:r>
              <a:rPr lang="en-GB" sz="1200">
                <a:latin typeface="Avenir"/>
                <a:ea typeface="Avenir"/>
                <a:cs typeface="Avenir"/>
                <a:sym typeface="Avenir"/>
              </a:rPr>
              <a:t>It takes a few minutes to create the cluster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59" name="Google Shape;859;p57"/>
          <p:cNvSpPr/>
          <p:nvPr/>
        </p:nvSpPr>
        <p:spPr>
          <a:xfrm>
            <a:off x="3950375" y="367200"/>
            <a:ext cx="406800" cy="4068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Avenir"/>
                <a:ea typeface="Avenir"/>
                <a:cs typeface="Avenir"/>
                <a:sym typeface="Avenir"/>
              </a:rPr>
              <a:t>2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60" name="Google Shape;86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350" y="930650"/>
            <a:ext cx="5518975" cy="3270375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58"/>
          <p:cNvSpPr txBox="1"/>
          <p:nvPr/>
        </p:nvSpPr>
        <p:spPr>
          <a:xfrm>
            <a:off x="515950" y="360000"/>
            <a:ext cx="6953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Spin up a cluster</a:t>
            </a:r>
            <a:endParaRPr sz="2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66" name="Google Shape;866;p58"/>
          <p:cNvSpPr txBox="1"/>
          <p:nvPr/>
        </p:nvSpPr>
        <p:spPr>
          <a:xfrm>
            <a:off x="7148725" y="1175700"/>
            <a:ext cx="1443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nir"/>
                <a:ea typeface="Avenir"/>
                <a:cs typeface="Avenir"/>
                <a:sym typeface="Avenir"/>
              </a:rPr>
              <a:t>Cluster is ready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67" name="Google Shape;867;p58"/>
          <p:cNvSpPr/>
          <p:nvPr/>
        </p:nvSpPr>
        <p:spPr>
          <a:xfrm>
            <a:off x="3950375" y="367200"/>
            <a:ext cx="406800" cy="4068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Avenir"/>
                <a:ea typeface="Avenir"/>
                <a:cs typeface="Avenir"/>
                <a:sym typeface="Avenir"/>
              </a:rPr>
              <a:t>3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68" name="Google Shape;86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350" y="908750"/>
            <a:ext cx="6267144" cy="3648324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69" name="Google Shape;869;p58"/>
          <p:cNvSpPr/>
          <p:nvPr/>
        </p:nvSpPr>
        <p:spPr>
          <a:xfrm>
            <a:off x="1072825" y="1177200"/>
            <a:ext cx="912300" cy="360000"/>
          </a:xfrm>
          <a:prstGeom prst="rect">
            <a:avLst/>
          </a:prstGeom>
          <a:noFill/>
          <a:ln w="38100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0" name="Google Shape;870;p58"/>
          <p:cNvCxnSpPr>
            <a:stCxn id="869" idx="3"/>
          </p:cNvCxnSpPr>
          <p:nvPr/>
        </p:nvCxnSpPr>
        <p:spPr>
          <a:xfrm>
            <a:off x="1985125" y="1357200"/>
            <a:ext cx="5163600" cy="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9"/>
          <p:cNvSpPr txBox="1"/>
          <p:nvPr/>
        </p:nvSpPr>
        <p:spPr>
          <a:xfrm>
            <a:off x="515950" y="360000"/>
            <a:ext cx="6953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Create Notebook</a:t>
            </a:r>
            <a:endParaRPr sz="2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76" name="Google Shape;876;p59"/>
          <p:cNvSpPr/>
          <p:nvPr/>
        </p:nvSpPr>
        <p:spPr>
          <a:xfrm>
            <a:off x="3950375" y="367200"/>
            <a:ext cx="406800" cy="4068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Avenir"/>
                <a:ea typeface="Avenir"/>
                <a:cs typeface="Avenir"/>
                <a:sym typeface="Avenir"/>
              </a:rPr>
              <a:t>1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77" name="Google Shape;87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350" y="930650"/>
            <a:ext cx="3929350" cy="3929350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78" name="Google Shape;878;p59"/>
          <p:cNvSpPr/>
          <p:nvPr/>
        </p:nvSpPr>
        <p:spPr>
          <a:xfrm>
            <a:off x="5635850" y="1141275"/>
            <a:ext cx="1173000" cy="360000"/>
          </a:xfrm>
          <a:prstGeom prst="roundRect">
            <a:avLst>
              <a:gd name="adj" fmla="val 16667"/>
            </a:avLst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Create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879" name="Google Shape;879;p59"/>
          <p:cNvCxnSpPr>
            <a:stCxn id="878" idx="2"/>
          </p:cNvCxnSpPr>
          <p:nvPr/>
        </p:nvCxnSpPr>
        <p:spPr>
          <a:xfrm>
            <a:off x="6222350" y="1501275"/>
            <a:ext cx="0" cy="27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0" name="Google Shape;880;p59"/>
          <p:cNvSpPr/>
          <p:nvPr/>
        </p:nvSpPr>
        <p:spPr>
          <a:xfrm>
            <a:off x="5573150" y="1774575"/>
            <a:ext cx="1298400" cy="521400"/>
          </a:xfrm>
          <a:prstGeom prst="roundRect">
            <a:avLst>
              <a:gd name="adj" fmla="val 16667"/>
            </a:avLst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Click “Notebook”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/>
        </p:nvSpPr>
        <p:spPr>
          <a:xfrm>
            <a:off x="515950" y="2230600"/>
            <a:ext cx="64116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400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Unified Analytics Engine</a:t>
            </a:r>
            <a:endParaRPr sz="40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60"/>
          <p:cNvSpPr txBox="1"/>
          <p:nvPr/>
        </p:nvSpPr>
        <p:spPr>
          <a:xfrm>
            <a:off x="515950" y="360000"/>
            <a:ext cx="4276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Create Notebook</a:t>
            </a:r>
            <a:endParaRPr sz="2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86" name="Google Shape;886;p60"/>
          <p:cNvSpPr/>
          <p:nvPr/>
        </p:nvSpPr>
        <p:spPr>
          <a:xfrm>
            <a:off x="3950375" y="367200"/>
            <a:ext cx="406800" cy="4068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Avenir"/>
                <a:ea typeface="Avenir"/>
                <a:cs typeface="Avenir"/>
                <a:sym typeface="Avenir"/>
              </a:rPr>
              <a:t>2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87" name="Google Shape;88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350" y="930650"/>
            <a:ext cx="5448626" cy="2971977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88" name="Google Shape;888;p60"/>
          <p:cNvSpPr txBox="1"/>
          <p:nvPr/>
        </p:nvSpPr>
        <p:spPr>
          <a:xfrm>
            <a:off x="6110975" y="930650"/>
            <a:ext cx="2527200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0" tIns="91425" rIns="91425" bIns="91425" anchor="t" anchorCtr="0">
            <a:spAutoFit/>
          </a:bodyPr>
          <a:lstStyle/>
          <a:p>
            <a:pPr marL="0" lvl="0" indent="-247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Avenir"/>
              <a:buAutoNum type="arabicPeriod"/>
            </a:pPr>
            <a:r>
              <a:rPr lang="en-GB" sz="1200">
                <a:latin typeface="Avenir"/>
                <a:ea typeface="Avenir"/>
                <a:cs typeface="Avenir"/>
                <a:sym typeface="Avenir"/>
              </a:rPr>
              <a:t>Enter the Notebook name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marL="0" lvl="0" indent="-247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Avenir"/>
              <a:buAutoNum type="arabicPeriod"/>
            </a:pPr>
            <a:r>
              <a:rPr lang="en-GB" sz="1200">
                <a:latin typeface="Avenir"/>
                <a:ea typeface="Avenir"/>
                <a:cs typeface="Avenir"/>
                <a:sym typeface="Avenir"/>
              </a:rPr>
              <a:t>Choose the language. Databricks CE support Python, Scala, R and SQL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marL="0" lvl="0" indent="-247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Avenir"/>
              <a:buAutoNum type="arabicPeriod"/>
            </a:pPr>
            <a:r>
              <a:rPr lang="en-GB" sz="1200">
                <a:latin typeface="Avenir"/>
                <a:ea typeface="Avenir"/>
                <a:cs typeface="Avenir"/>
                <a:sym typeface="Avenir"/>
              </a:rPr>
              <a:t>Choose the Cluster. In CE,  you can have only one cluster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marL="0" lvl="0" indent="-247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Avenir"/>
              <a:buAutoNum type="arabicPeriod"/>
            </a:pPr>
            <a:r>
              <a:rPr lang="en-GB" sz="1200">
                <a:latin typeface="Avenir"/>
                <a:ea typeface="Avenir"/>
                <a:cs typeface="Avenir"/>
                <a:sym typeface="Avenir"/>
              </a:rPr>
              <a:t>Click “Create”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61"/>
          <p:cNvSpPr txBox="1"/>
          <p:nvPr/>
        </p:nvSpPr>
        <p:spPr>
          <a:xfrm>
            <a:off x="515950" y="360000"/>
            <a:ext cx="6953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Create Notebook</a:t>
            </a:r>
            <a:endParaRPr sz="2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94" name="Google Shape;894;p61"/>
          <p:cNvSpPr/>
          <p:nvPr/>
        </p:nvSpPr>
        <p:spPr>
          <a:xfrm>
            <a:off x="3950375" y="367200"/>
            <a:ext cx="406800" cy="4068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Avenir"/>
                <a:ea typeface="Avenir"/>
                <a:cs typeface="Avenir"/>
                <a:sym typeface="Avenir"/>
              </a:rPr>
              <a:t>3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95" name="Google Shape;89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350" y="930650"/>
            <a:ext cx="7975673" cy="2472040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96" name="Google Shape;896;p61"/>
          <p:cNvCxnSpPr/>
          <p:nvPr/>
        </p:nvCxnSpPr>
        <p:spPr>
          <a:xfrm>
            <a:off x="2225850" y="1644325"/>
            <a:ext cx="3600" cy="2508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897" name="Google Shape;897;p61"/>
          <p:cNvSpPr txBox="1"/>
          <p:nvPr/>
        </p:nvSpPr>
        <p:spPr>
          <a:xfrm>
            <a:off x="1313548" y="4152625"/>
            <a:ext cx="182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Write you code here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Google Shape;90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800" y="930650"/>
            <a:ext cx="6064949" cy="2627926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03" name="Google Shape;903;p62"/>
          <p:cNvSpPr txBox="1"/>
          <p:nvPr/>
        </p:nvSpPr>
        <p:spPr>
          <a:xfrm>
            <a:off x="515950" y="360000"/>
            <a:ext cx="6953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Write your first program</a:t>
            </a:r>
            <a:endParaRPr sz="2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04" name="Google Shape;904;p62"/>
          <p:cNvSpPr/>
          <p:nvPr/>
        </p:nvSpPr>
        <p:spPr>
          <a:xfrm>
            <a:off x="6152400" y="2577113"/>
            <a:ext cx="270600" cy="263100"/>
          </a:xfrm>
          <a:prstGeom prst="rect">
            <a:avLst/>
          </a:prstGeom>
          <a:noFill/>
          <a:ln w="38100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62"/>
          <p:cNvSpPr txBox="1"/>
          <p:nvPr/>
        </p:nvSpPr>
        <p:spPr>
          <a:xfrm>
            <a:off x="662350" y="3558575"/>
            <a:ext cx="6065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venir"/>
              <a:buChar char="●"/>
            </a:pPr>
            <a:r>
              <a:rPr lang="en-GB" sz="1200">
                <a:latin typeface="Avenir"/>
                <a:ea typeface="Avenir"/>
                <a:cs typeface="Avenir"/>
                <a:sym typeface="Avenir"/>
              </a:rPr>
              <a:t>Control + Enter =&gt; will execute a single cell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venir"/>
              <a:buChar char="●"/>
            </a:pPr>
            <a:r>
              <a:rPr lang="en-GB" sz="1200">
                <a:latin typeface="Avenir"/>
                <a:ea typeface="Avenir"/>
                <a:cs typeface="Avenir"/>
                <a:sym typeface="Avenir"/>
              </a:rPr>
              <a:t>Shift + Enter =&gt; will execute a single cell + creates a new blank cell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venir"/>
              <a:buChar char="●"/>
            </a:pPr>
            <a:r>
              <a:rPr lang="en-GB" sz="1200">
                <a:latin typeface="Avenir"/>
                <a:ea typeface="Avenir"/>
                <a:cs typeface="Avenir"/>
                <a:sym typeface="Avenir"/>
              </a:rPr>
              <a:t>“Run All” will execute all the cells (highlighted in blue)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venir"/>
              <a:buChar char="●"/>
            </a:pPr>
            <a:r>
              <a:rPr lang="en-GB" sz="1200">
                <a:latin typeface="Avenir"/>
                <a:ea typeface="Avenir"/>
                <a:cs typeface="Avenir"/>
                <a:sym typeface="Avenir"/>
              </a:rPr>
              <a:t>“Run” will execute a single cell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venir"/>
              <a:buChar char="●"/>
            </a:pPr>
            <a:r>
              <a:rPr lang="en-GB" sz="1200">
                <a:latin typeface="Avenir"/>
                <a:ea typeface="Avenir"/>
                <a:cs typeface="Avenir"/>
                <a:sym typeface="Avenir"/>
              </a:rPr>
              <a:t>%python - python, %scala - scala, %sql - Spark SQL, %r - R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06" name="Google Shape;906;p62"/>
          <p:cNvSpPr/>
          <p:nvPr/>
        </p:nvSpPr>
        <p:spPr>
          <a:xfrm>
            <a:off x="3390875" y="1009725"/>
            <a:ext cx="429300" cy="263100"/>
          </a:xfrm>
          <a:prstGeom prst="rect">
            <a:avLst/>
          </a:prstGeom>
          <a:noFill/>
          <a:ln w="38100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63"/>
          <p:cNvSpPr txBox="1"/>
          <p:nvPr/>
        </p:nvSpPr>
        <p:spPr>
          <a:xfrm>
            <a:off x="515950" y="360000"/>
            <a:ext cx="6953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Loading file(s) to DBFS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12" name="Google Shape;91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350" y="990000"/>
            <a:ext cx="5817650" cy="3676651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13" name="Google Shape;913;p63"/>
          <p:cNvSpPr/>
          <p:nvPr/>
        </p:nvSpPr>
        <p:spPr>
          <a:xfrm>
            <a:off x="662350" y="3593600"/>
            <a:ext cx="912300" cy="360000"/>
          </a:xfrm>
          <a:prstGeom prst="rect">
            <a:avLst/>
          </a:prstGeom>
          <a:noFill/>
          <a:ln w="38100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63"/>
          <p:cNvSpPr/>
          <p:nvPr/>
        </p:nvSpPr>
        <p:spPr>
          <a:xfrm>
            <a:off x="1574650" y="3570200"/>
            <a:ext cx="406800" cy="4068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Avenir"/>
                <a:ea typeface="Avenir"/>
                <a:cs typeface="Avenir"/>
                <a:sym typeface="Avenir"/>
              </a:rPr>
              <a:t>1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15" name="Google Shape;915;p63"/>
          <p:cNvSpPr/>
          <p:nvPr/>
        </p:nvSpPr>
        <p:spPr>
          <a:xfrm>
            <a:off x="5434250" y="1000275"/>
            <a:ext cx="792000" cy="243000"/>
          </a:xfrm>
          <a:prstGeom prst="rect">
            <a:avLst/>
          </a:prstGeom>
          <a:noFill/>
          <a:ln w="38100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63"/>
          <p:cNvSpPr/>
          <p:nvPr/>
        </p:nvSpPr>
        <p:spPr>
          <a:xfrm>
            <a:off x="5027450" y="918375"/>
            <a:ext cx="406800" cy="4068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Avenir"/>
                <a:ea typeface="Avenir"/>
                <a:cs typeface="Avenir"/>
                <a:sym typeface="Avenir"/>
              </a:rPr>
              <a:t>2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17" name="Google Shape;917;p63"/>
          <p:cNvSpPr txBox="1"/>
          <p:nvPr/>
        </p:nvSpPr>
        <p:spPr>
          <a:xfrm>
            <a:off x="6555425" y="990000"/>
            <a:ext cx="2082600" cy="1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0" tIns="91425" rIns="91425" bIns="91425" anchor="t" anchorCtr="0">
            <a:spAutoFit/>
          </a:bodyPr>
          <a:lstStyle/>
          <a:p>
            <a:pPr marL="0" lvl="0" indent="-26999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Avenir"/>
                <a:ea typeface="Avenir"/>
                <a:cs typeface="Avenir"/>
                <a:sym typeface="Avenir"/>
              </a:rPr>
              <a:t>Loading files to Databricks File System (DBFS)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marL="0" lvl="0" indent="-247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Avenir"/>
              <a:buAutoNum type="arabicPeriod"/>
            </a:pPr>
            <a:r>
              <a:rPr lang="en-GB" sz="1200">
                <a:latin typeface="Avenir"/>
                <a:ea typeface="Avenir"/>
                <a:cs typeface="Avenir"/>
                <a:sym typeface="Avenir"/>
              </a:rPr>
              <a:t>Click “Data” tab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marL="0" lvl="0" indent="-247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Avenir"/>
              <a:buAutoNum type="arabicPeriod"/>
            </a:pPr>
            <a:r>
              <a:rPr lang="en-GB" sz="1200">
                <a:latin typeface="Avenir"/>
                <a:ea typeface="Avenir"/>
                <a:cs typeface="Avenir"/>
                <a:sym typeface="Avenir"/>
              </a:rPr>
              <a:t>Click “Create Table”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64"/>
          <p:cNvSpPr txBox="1"/>
          <p:nvPr/>
        </p:nvSpPr>
        <p:spPr>
          <a:xfrm>
            <a:off x="515950" y="360000"/>
            <a:ext cx="6953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Loading file(s) to DBFS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23" name="Google Shape;92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350" y="990000"/>
            <a:ext cx="5195599" cy="3714775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24" name="Google Shape;924;p64"/>
          <p:cNvSpPr/>
          <p:nvPr/>
        </p:nvSpPr>
        <p:spPr>
          <a:xfrm>
            <a:off x="1103500" y="2577050"/>
            <a:ext cx="3237900" cy="847200"/>
          </a:xfrm>
          <a:prstGeom prst="rect">
            <a:avLst/>
          </a:prstGeom>
          <a:noFill/>
          <a:ln w="38100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64"/>
          <p:cNvSpPr txBox="1"/>
          <p:nvPr/>
        </p:nvSpPr>
        <p:spPr>
          <a:xfrm>
            <a:off x="6727750" y="2818188"/>
            <a:ext cx="1443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nir"/>
                <a:ea typeface="Avenir"/>
                <a:cs typeface="Avenir"/>
                <a:sym typeface="Avenir"/>
              </a:rPr>
              <a:t>Upload your files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926" name="Google Shape;926;p64"/>
          <p:cNvCxnSpPr>
            <a:stCxn id="924" idx="3"/>
          </p:cNvCxnSpPr>
          <p:nvPr/>
        </p:nvCxnSpPr>
        <p:spPr>
          <a:xfrm rot="10800000" flipH="1">
            <a:off x="4341400" y="2997950"/>
            <a:ext cx="23862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65"/>
          <p:cNvSpPr txBox="1"/>
          <p:nvPr/>
        </p:nvSpPr>
        <p:spPr>
          <a:xfrm>
            <a:off x="515950" y="360000"/>
            <a:ext cx="6953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Loading file(s) to DBFS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32" name="Google Shape;932;p65"/>
          <p:cNvSpPr txBox="1"/>
          <p:nvPr/>
        </p:nvSpPr>
        <p:spPr>
          <a:xfrm>
            <a:off x="7254075" y="1521225"/>
            <a:ext cx="1383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nir"/>
                <a:ea typeface="Avenir"/>
                <a:cs typeface="Avenir"/>
                <a:sym typeface="Avenir"/>
              </a:rPr>
              <a:t>File Loaded Successfully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33" name="Google Shape;93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350" y="990000"/>
            <a:ext cx="6442174" cy="3431601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34" name="Google Shape;934;p65"/>
          <p:cNvSpPr/>
          <p:nvPr/>
        </p:nvSpPr>
        <p:spPr>
          <a:xfrm>
            <a:off x="4110775" y="1651875"/>
            <a:ext cx="1423800" cy="279900"/>
          </a:xfrm>
          <a:prstGeom prst="rect">
            <a:avLst/>
          </a:prstGeom>
          <a:noFill/>
          <a:ln w="38100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35" name="Google Shape;935;p65"/>
          <p:cNvCxnSpPr>
            <a:stCxn id="934" idx="3"/>
          </p:cNvCxnSpPr>
          <p:nvPr/>
        </p:nvCxnSpPr>
        <p:spPr>
          <a:xfrm>
            <a:off x="5534575" y="1791825"/>
            <a:ext cx="1714500" cy="1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936" name="Google Shape;936;p65"/>
          <p:cNvSpPr txBox="1"/>
          <p:nvPr/>
        </p:nvSpPr>
        <p:spPr>
          <a:xfrm>
            <a:off x="662350" y="4506000"/>
            <a:ext cx="5817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Avenir"/>
                <a:ea typeface="Avenir"/>
                <a:cs typeface="Avenir"/>
                <a:sym typeface="Avenir"/>
              </a:rPr>
              <a:t>Note : File loaded to “/FileStore/tables/SalesTraining.csv” (DBFS)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1" name="Google Shape;941;p66"/>
          <p:cNvCxnSpPr/>
          <p:nvPr/>
        </p:nvCxnSpPr>
        <p:spPr>
          <a:xfrm rot="10800000" flipH="1">
            <a:off x="5305900" y="4054575"/>
            <a:ext cx="1650900" cy="1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42" name="Google Shape;942;p66"/>
          <p:cNvSpPr txBox="1"/>
          <p:nvPr/>
        </p:nvSpPr>
        <p:spPr>
          <a:xfrm>
            <a:off x="515950" y="360000"/>
            <a:ext cx="6953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Working in Databricks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43" name="Google Shape;943;p66"/>
          <p:cNvSpPr txBox="1"/>
          <p:nvPr/>
        </p:nvSpPr>
        <p:spPr>
          <a:xfrm>
            <a:off x="2506750" y="4455600"/>
            <a:ext cx="97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Avenir"/>
                <a:ea typeface="Avenir"/>
                <a:cs typeface="Avenir"/>
                <a:sym typeface="Avenir"/>
              </a:rPr>
              <a:t>creditcardDF</a:t>
            </a:r>
            <a:endParaRPr sz="10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latin typeface="Avenir"/>
                <a:ea typeface="Avenir"/>
                <a:cs typeface="Avenir"/>
                <a:sym typeface="Avenir"/>
              </a:rPr>
              <a:t>(</a:t>
            </a:r>
            <a:r>
              <a:rPr lang="en-GB" sz="1100" i="1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Immutable)</a:t>
            </a:r>
            <a:endParaRPr sz="1100" i="1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44" name="Google Shape;944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56800" y="3827816"/>
            <a:ext cx="1242000" cy="47231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66"/>
          <p:cNvSpPr txBox="1"/>
          <p:nvPr/>
        </p:nvSpPr>
        <p:spPr>
          <a:xfrm>
            <a:off x="6951850" y="4579825"/>
            <a:ext cx="1047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Driver Node</a:t>
            </a:r>
            <a:endParaRPr sz="10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46" name="Google Shape;946;p66"/>
          <p:cNvSpPr/>
          <p:nvPr/>
        </p:nvSpPr>
        <p:spPr>
          <a:xfrm rot="5400000">
            <a:off x="5812150" y="3890525"/>
            <a:ext cx="638400" cy="342000"/>
          </a:xfrm>
          <a:prstGeom prst="triangle">
            <a:avLst>
              <a:gd name="adj" fmla="val 50000"/>
            </a:avLst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66"/>
          <p:cNvSpPr txBox="1"/>
          <p:nvPr/>
        </p:nvSpPr>
        <p:spPr>
          <a:xfrm>
            <a:off x="5643700" y="4587625"/>
            <a:ext cx="9753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Avenir"/>
                <a:ea typeface="Avenir"/>
                <a:cs typeface="Avenir"/>
                <a:sym typeface="Avenir"/>
              </a:rPr>
              <a:t>Action</a:t>
            </a:r>
            <a:endParaRPr sz="9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48" name="Google Shape;94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5950" y="3861125"/>
            <a:ext cx="287316" cy="39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9" name="Google Shape;949;p66"/>
          <p:cNvCxnSpPr/>
          <p:nvPr/>
        </p:nvCxnSpPr>
        <p:spPr>
          <a:xfrm>
            <a:off x="1606750" y="4053675"/>
            <a:ext cx="864000" cy="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50" name="Google Shape;950;p66"/>
          <p:cNvSpPr txBox="1"/>
          <p:nvPr/>
        </p:nvSpPr>
        <p:spPr>
          <a:xfrm>
            <a:off x="973150" y="4260725"/>
            <a:ext cx="9753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Avenir"/>
                <a:ea typeface="Avenir"/>
                <a:cs typeface="Avenir"/>
                <a:sym typeface="Avenir"/>
              </a:rPr>
              <a:t>Source data</a:t>
            </a:r>
            <a:endParaRPr sz="9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51" name="Google Shape;951;p66"/>
          <p:cNvSpPr txBox="1"/>
          <p:nvPr/>
        </p:nvSpPr>
        <p:spPr>
          <a:xfrm>
            <a:off x="928575" y="2773050"/>
            <a:ext cx="2189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creditcardDF = spark.read.format(</a:t>
            </a:r>
            <a:r>
              <a:rPr lang="en-GB" sz="1000">
                <a:solidFill>
                  <a:srgbClr val="1155CC"/>
                </a:solidFill>
                <a:latin typeface="Avenir"/>
                <a:ea typeface="Avenir"/>
                <a:cs typeface="Avenir"/>
                <a:sym typeface="Avenir"/>
              </a:rPr>
              <a:t>“csv”</a:t>
            </a:r>
            <a:r>
              <a:rPr lang="en-GB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)</a:t>
            </a:r>
            <a:endParaRPr sz="1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.load(</a:t>
            </a:r>
            <a:r>
              <a:rPr lang="en-GB" sz="1000">
                <a:solidFill>
                  <a:srgbClr val="1155CC"/>
                </a:solidFill>
                <a:latin typeface="Avenir"/>
                <a:ea typeface="Avenir"/>
                <a:cs typeface="Avenir"/>
                <a:sym typeface="Avenir"/>
              </a:rPr>
              <a:t>“/FileStore/tables/input.csv”</a:t>
            </a:r>
            <a:r>
              <a:rPr lang="en-GB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)</a:t>
            </a:r>
            <a:endParaRPr sz="1000"/>
          </a:p>
        </p:txBody>
      </p:sp>
      <p:cxnSp>
        <p:nvCxnSpPr>
          <p:cNvPr id="952" name="Google Shape;952;p66"/>
          <p:cNvCxnSpPr/>
          <p:nvPr/>
        </p:nvCxnSpPr>
        <p:spPr>
          <a:xfrm rot="10800000" flipH="1">
            <a:off x="2021325" y="3370325"/>
            <a:ext cx="3600" cy="682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953" name="Google Shape;953;p66"/>
          <p:cNvSpPr txBox="1"/>
          <p:nvPr/>
        </p:nvSpPr>
        <p:spPr>
          <a:xfrm>
            <a:off x="3525550" y="2383163"/>
            <a:ext cx="7983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Avenir"/>
                <a:ea typeface="Avenir"/>
                <a:cs typeface="Avenir"/>
                <a:sym typeface="Avenir"/>
              </a:rPr>
              <a:t>lineage</a:t>
            </a:r>
            <a:endParaRPr sz="9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54" name="Google Shape;954;p66" descr="Data Table Icons - Download Free Vector Icons | Noun Projec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0750" y="3540325"/>
            <a:ext cx="1047300" cy="104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5951" y="930650"/>
            <a:ext cx="7906774" cy="1721625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956" name="Google Shape;956;p66"/>
          <p:cNvCxnSpPr/>
          <p:nvPr/>
        </p:nvCxnSpPr>
        <p:spPr>
          <a:xfrm>
            <a:off x="3482050" y="4062175"/>
            <a:ext cx="864000" cy="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57" name="Google Shape;957;p66" descr="Data Table Icons - Download Free Vector Icons | Noun Projec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4950" y="3540325"/>
            <a:ext cx="1047300" cy="10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66"/>
          <p:cNvSpPr txBox="1"/>
          <p:nvPr/>
        </p:nvSpPr>
        <p:spPr>
          <a:xfrm>
            <a:off x="4335550" y="4455600"/>
            <a:ext cx="97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Avenir"/>
                <a:ea typeface="Avenir"/>
                <a:cs typeface="Avenir"/>
                <a:sym typeface="Avenir"/>
              </a:rPr>
              <a:t>newDF</a:t>
            </a:r>
            <a:endParaRPr sz="10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latin typeface="Avenir"/>
                <a:ea typeface="Avenir"/>
                <a:cs typeface="Avenir"/>
                <a:sym typeface="Avenir"/>
              </a:rPr>
              <a:t>(</a:t>
            </a:r>
            <a:r>
              <a:rPr lang="en-GB" sz="1100" i="1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Immutable)</a:t>
            </a:r>
            <a:endParaRPr sz="1100" i="1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959" name="Google Shape;959;p66"/>
          <p:cNvCxnSpPr/>
          <p:nvPr/>
        </p:nvCxnSpPr>
        <p:spPr>
          <a:xfrm rot="10800000" flipH="1">
            <a:off x="3914200" y="3370325"/>
            <a:ext cx="3600" cy="682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960" name="Google Shape;960;p66"/>
          <p:cNvSpPr txBox="1"/>
          <p:nvPr/>
        </p:nvSpPr>
        <p:spPr>
          <a:xfrm>
            <a:off x="3133750" y="2773050"/>
            <a:ext cx="156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newDF = creditcardDF(</a:t>
            </a:r>
            <a:r>
              <a:rPr lang="en-GB" sz="1000">
                <a:solidFill>
                  <a:srgbClr val="1155CC"/>
                </a:solidFill>
                <a:latin typeface="Avenir"/>
                <a:ea typeface="Avenir"/>
                <a:cs typeface="Avenir"/>
                <a:sym typeface="Avenir"/>
              </a:rPr>
              <a:t>“Region”, “Country”</a:t>
            </a:r>
            <a:r>
              <a:rPr lang="en-GB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)</a:t>
            </a:r>
            <a:endParaRPr sz="1000"/>
          </a:p>
        </p:txBody>
      </p:sp>
      <p:cxnSp>
        <p:nvCxnSpPr>
          <p:cNvPr id="961" name="Google Shape;961;p66"/>
          <p:cNvCxnSpPr/>
          <p:nvPr/>
        </p:nvCxnSpPr>
        <p:spPr>
          <a:xfrm rot="10800000" flipH="1">
            <a:off x="5666800" y="3370325"/>
            <a:ext cx="3600" cy="682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962" name="Google Shape;962;p66"/>
          <p:cNvSpPr txBox="1"/>
          <p:nvPr/>
        </p:nvSpPr>
        <p:spPr>
          <a:xfrm>
            <a:off x="4888300" y="3027950"/>
            <a:ext cx="1560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newDF.show(3, </a:t>
            </a:r>
            <a:r>
              <a:rPr lang="en-GB" sz="1000" b="1">
                <a:solidFill>
                  <a:srgbClr val="741B47"/>
                </a:solidFill>
                <a:latin typeface="Avenir"/>
                <a:ea typeface="Avenir"/>
                <a:cs typeface="Avenir"/>
                <a:sym typeface="Avenir"/>
              </a:rPr>
              <a:t>False</a:t>
            </a:r>
            <a:r>
              <a:rPr lang="en-GB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)</a:t>
            </a:r>
            <a:endParaRPr sz="1000"/>
          </a:p>
        </p:txBody>
      </p:sp>
      <p:sp>
        <p:nvSpPr>
          <p:cNvPr id="963" name="Google Shape;963;p66"/>
          <p:cNvSpPr txBox="1"/>
          <p:nvPr/>
        </p:nvSpPr>
        <p:spPr>
          <a:xfrm>
            <a:off x="3482050" y="4587625"/>
            <a:ext cx="9753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Avenir"/>
                <a:ea typeface="Avenir"/>
                <a:cs typeface="Avenir"/>
                <a:sym typeface="Avenir"/>
              </a:rPr>
              <a:t>Transformation</a:t>
            </a:r>
            <a:endParaRPr sz="9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67"/>
          <p:cNvSpPr/>
          <p:nvPr/>
        </p:nvSpPr>
        <p:spPr>
          <a:xfrm>
            <a:off x="3765600" y="1483900"/>
            <a:ext cx="2511600" cy="2717100"/>
          </a:xfrm>
          <a:prstGeom prst="rect">
            <a:avLst/>
          </a:prstGeom>
          <a:noFill/>
          <a:ln w="19050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69" name="Google Shape;969;p67"/>
          <p:cNvSpPr/>
          <p:nvPr/>
        </p:nvSpPr>
        <p:spPr>
          <a:xfrm>
            <a:off x="3844475" y="1592700"/>
            <a:ext cx="2356800" cy="659700"/>
          </a:xfrm>
          <a:prstGeom prst="rect">
            <a:avLst/>
          </a:prstGeom>
          <a:noFill/>
          <a:ln w="19050" cap="flat" cmpd="sng">
            <a:solidFill>
              <a:srgbClr val="049FDA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70" name="Google Shape;970;p67"/>
          <p:cNvSpPr/>
          <p:nvPr/>
        </p:nvSpPr>
        <p:spPr>
          <a:xfrm>
            <a:off x="559475" y="1483900"/>
            <a:ext cx="2511600" cy="2717100"/>
          </a:xfrm>
          <a:prstGeom prst="rect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71" name="Google Shape;971;p67"/>
          <p:cNvSpPr txBox="1"/>
          <p:nvPr/>
        </p:nvSpPr>
        <p:spPr>
          <a:xfrm>
            <a:off x="515950" y="360000"/>
            <a:ext cx="6953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What happens in the background?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72" name="Google Shape;972;p67"/>
          <p:cNvSpPr/>
          <p:nvPr/>
        </p:nvSpPr>
        <p:spPr>
          <a:xfrm>
            <a:off x="617075" y="1554100"/>
            <a:ext cx="2396400" cy="2576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Source Data</a:t>
            </a:r>
            <a:endParaRPr/>
          </a:p>
        </p:txBody>
      </p:sp>
      <p:sp>
        <p:nvSpPr>
          <p:cNvPr id="973" name="Google Shape;973;p67"/>
          <p:cNvSpPr/>
          <p:nvPr/>
        </p:nvSpPr>
        <p:spPr>
          <a:xfrm>
            <a:off x="3067200" y="2695000"/>
            <a:ext cx="697500" cy="2949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4" name="Google Shape;97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500" y="1669250"/>
            <a:ext cx="506600" cy="5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300" y="1669250"/>
            <a:ext cx="506600" cy="5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0100" y="1669250"/>
            <a:ext cx="506600" cy="5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6900" y="1669250"/>
            <a:ext cx="506600" cy="506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8" name="Google Shape;978;p67"/>
          <p:cNvCxnSpPr/>
          <p:nvPr/>
        </p:nvCxnSpPr>
        <p:spPr>
          <a:xfrm>
            <a:off x="6195300" y="1922550"/>
            <a:ext cx="5949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79" name="Google Shape;979;p67"/>
          <p:cNvSpPr txBox="1"/>
          <p:nvPr/>
        </p:nvSpPr>
        <p:spPr>
          <a:xfrm>
            <a:off x="6790200" y="1737900"/>
            <a:ext cx="151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nir"/>
                <a:ea typeface="Avenir"/>
                <a:cs typeface="Avenir"/>
                <a:sym typeface="Avenir"/>
              </a:rPr>
              <a:t>Executor Cores - 4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80" name="Google Shape;980;p67"/>
          <p:cNvSpPr/>
          <p:nvPr/>
        </p:nvSpPr>
        <p:spPr>
          <a:xfrm>
            <a:off x="3822900" y="2356175"/>
            <a:ext cx="2396400" cy="982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67"/>
          <p:cNvSpPr txBox="1"/>
          <p:nvPr/>
        </p:nvSpPr>
        <p:spPr>
          <a:xfrm>
            <a:off x="4529075" y="4234750"/>
            <a:ext cx="987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Avenir"/>
                <a:ea typeface="Avenir"/>
                <a:cs typeface="Avenir"/>
                <a:sym typeface="Avenir"/>
              </a:rPr>
              <a:t>Executor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82" name="Google Shape;982;p67"/>
          <p:cNvSpPr/>
          <p:nvPr/>
        </p:nvSpPr>
        <p:spPr>
          <a:xfrm>
            <a:off x="3979625" y="2461475"/>
            <a:ext cx="2086500" cy="7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83" name="Google Shape;983;p67"/>
          <p:cNvCxnSpPr/>
          <p:nvPr/>
        </p:nvCxnSpPr>
        <p:spPr>
          <a:xfrm>
            <a:off x="6215700" y="2511575"/>
            <a:ext cx="5760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84" name="Google Shape;984;p67"/>
          <p:cNvSpPr txBox="1"/>
          <p:nvPr/>
        </p:nvSpPr>
        <p:spPr>
          <a:xfrm>
            <a:off x="6791700" y="2328725"/>
            <a:ext cx="190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nir"/>
                <a:ea typeface="Avenir"/>
                <a:cs typeface="Avenir"/>
                <a:sym typeface="Avenir"/>
              </a:rPr>
              <a:t>Executor Memory - 20GB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85" name="Google Shape;985;p67"/>
          <p:cNvSpPr/>
          <p:nvPr/>
        </p:nvSpPr>
        <p:spPr>
          <a:xfrm>
            <a:off x="4111200" y="2527200"/>
            <a:ext cx="842100" cy="131400"/>
          </a:xfrm>
          <a:prstGeom prst="rect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67"/>
          <p:cNvSpPr/>
          <p:nvPr/>
        </p:nvSpPr>
        <p:spPr>
          <a:xfrm>
            <a:off x="5079725" y="2527200"/>
            <a:ext cx="842100" cy="131400"/>
          </a:xfrm>
          <a:prstGeom prst="rect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67"/>
          <p:cNvSpPr/>
          <p:nvPr/>
        </p:nvSpPr>
        <p:spPr>
          <a:xfrm>
            <a:off x="4111200" y="2700025"/>
            <a:ext cx="842100" cy="131400"/>
          </a:xfrm>
          <a:prstGeom prst="rect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67"/>
          <p:cNvSpPr/>
          <p:nvPr/>
        </p:nvSpPr>
        <p:spPr>
          <a:xfrm>
            <a:off x="5079725" y="2700025"/>
            <a:ext cx="842100" cy="131400"/>
          </a:xfrm>
          <a:prstGeom prst="rect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67"/>
          <p:cNvSpPr/>
          <p:nvPr/>
        </p:nvSpPr>
        <p:spPr>
          <a:xfrm>
            <a:off x="4111200" y="2872850"/>
            <a:ext cx="842100" cy="131400"/>
          </a:xfrm>
          <a:prstGeom prst="rect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67"/>
          <p:cNvSpPr/>
          <p:nvPr/>
        </p:nvSpPr>
        <p:spPr>
          <a:xfrm>
            <a:off x="5079725" y="2872850"/>
            <a:ext cx="842100" cy="131400"/>
          </a:xfrm>
          <a:prstGeom prst="rect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67"/>
          <p:cNvSpPr/>
          <p:nvPr/>
        </p:nvSpPr>
        <p:spPr>
          <a:xfrm>
            <a:off x="4111200" y="3045675"/>
            <a:ext cx="842100" cy="131400"/>
          </a:xfrm>
          <a:prstGeom prst="rect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67"/>
          <p:cNvSpPr/>
          <p:nvPr/>
        </p:nvSpPr>
        <p:spPr>
          <a:xfrm>
            <a:off x="5079725" y="3045675"/>
            <a:ext cx="842100" cy="131400"/>
          </a:xfrm>
          <a:prstGeom prst="rect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93" name="Google Shape;993;p67"/>
          <p:cNvCxnSpPr/>
          <p:nvPr/>
        </p:nvCxnSpPr>
        <p:spPr>
          <a:xfrm>
            <a:off x="5921825" y="2784350"/>
            <a:ext cx="8748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94" name="Google Shape;994;p67"/>
          <p:cNvSpPr txBox="1"/>
          <p:nvPr/>
        </p:nvSpPr>
        <p:spPr>
          <a:xfrm>
            <a:off x="6790200" y="2590800"/>
            <a:ext cx="151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nir"/>
                <a:ea typeface="Avenir"/>
                <a:cs typeface="Avenir"/>
                <a:sym typeface="Avenir"/>
              </a:rPr>
              <a:t>Partitions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995" name="Google Shape;995;p67"/>
          <p:cNvCxnSpPr/>
          <p:nvPr/>
        </p:nvCxnSpPr>
        <p:spPr>
          <a:xfrm rot="10800000" flipH="1">
            <a:off x="6074100" y="3009450"/>
            <a:ext cx="7161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96" name="Google Shape;996;p67"/>
          <p:cNvSpPr txBox="1"/>
          <p:nvPr/>
        </p:nvSpPr>
        <p:spPr>
          <a:xfrm>
            <a:off x="6790200" y="2819400"/>
            <a:ext cx="151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nir"/>
                <a:ea typeface="Avenir"/>
                <a:cs typeface="Avenir"/>
                <a:sym typeface="Avenir"/>
              </a:rPr>
              <a:t>DataFrame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97" name="Google Shape;997;p67"/>
          <p:cNvSpPr/>
          <p:nvPr/>
        </p:nvSpPr>
        <p:spPr>
          <a:xfrm>
            <a:off x="3822900" y="3761500"/>
            <a:ext cx="1130400" cy="369300"/>
          </a:xfrm>
          <a:prstGeom prst="roundRect">
            <a:avLst>
              <a:gd name="adj" fmla="val 16667"/>
            </a:avLst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Task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98" name="Google Shape;998;p67"/>
          <p:cNvSpPr/>
          <p:nvPr/>
        </p:nvSpPr>
        <p:spPr>
          <a:xfrm>
            <a:off x="5079725" y="3768700"/>
            <a:ext cx="1130400" cy="369300"/>
          </a:xfrm>
          <a:prstGeom prst="roundRect">
            <a:avLst>
              <a:gd name="adj" fmla="val 16667"/>
            </a:avLst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Task</a:t>
            </a:r>
            <a:endParaRPr/>
          </a:p>
        </p:txBody>
      </p:sp>
      <p:sp>
        <p:nvSpPr>
          <p:cNvPr id="999" name="Google Shape;999;p67"/>
          <p:cNvSpPr/>
          <p:nvPr/>
        </p:nvSpPr>
        <p:spPr>
          <a:xfrm>
            <a:off x="4302900" y="3348000"/>
            <a:ext cx="170400" cy="415500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67"/>
          <p:cNvSpPr/>
          <p:nvPr/>
        </p:nvSpPr>
        <p:spPr>
          <a:xfrm>
            <a:off x="5559725" y="3345938"/>
            <a:ext cx="170400" cy="415500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01" name="Google Shape;1001;p67"/>
          <p:cNvCxnSpPr/>
          <p:nvPr/>
        </p:nvCxnSpPr>
        <p:spPr>
          <a:xfrm>
            <a:off x="6210125" y="3953350"/>
            <a:ext cx="5778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02" name="Google Shape;1002;p67"/>
          <p:cNvSpPr txBox="1"/>
          <p:nvPr/>
        </p:nvSpPr>
        <p:spPr>
          <a:xfrm>
            <a:off x="6816550" y="3761500"/>
            <a:ext cx="2236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venir"/>
                <a:ea typeface="Avenir"/>
                <a:cs typeface="Avenir"/>
                <a:sym typeface="Avenir"/>
              </a:rPr>
              <a:t>e.g. spark.read.format(“csv”)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68"/>
          <p:cNvSpPr txBox="1"/>
          <p:nvPr/>
        </p:nvSpPr>
        <p:spPr>
          <a:xfrm>
            <a:off x="515950" y="360000"/>
            <a:ext cx="6953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Class Exercise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08" name="Google Shape;1008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8284" y="168150"/>
            <a:ext cx="898400" cy="47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68"/>
          <p:cNvSpPr txBox="1"/>
          <p:nvPr/>
        </p:nvSpPr>
        <p:spPr>
          <a:xfrm>
            <a:off x="6903687" y="637250"/>
            <a:ext cx="10476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11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Class Exercise</a:t>
            </a:r>
            <a:endParaRPr sz="11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68"/>
          <p:cNvSpPr txBox="1"/>
          <p:nvPr/>
        </p:nvSpPr>
        <p:spPr>
          <a:xfrm>
            <a:off x="515950" y="934275"/>
            <a:ext cx="8122200" cy="3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Create a CSV file with customer information (custID, custName, city, state, custType, balance) having a few records. Example: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Load the file in to DBFS (“/FileStore/tables/customer.csv”)</a:t>
            </a:r>
            <a:endParaRPr sz="14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Create the RDD by reading the file using sparkContext.textFile method</a:t>
            </a:r>
            <a:endParaRPr sz="14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Apply transformations like map, filter to create a new RDD having records with balance &gt; 1000. Don’t include the header record in the new RD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11" name="Google Shape;101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0649" y="1696000"/>
            <a:ext cx="5399349" cy="541483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69"/>
          <p:cNvSpPr/>
          <p:nvPr/>
        </p:nvSpPr>
        <p:spPr>
          <a:xfrm>
            <a:off x="912400" y="2877554"/>
            <a:ext cx="1423800" cy="85800"/>
          </a:xfrm>
          <a:prstGeom prst="rect">
            <a:avLst/>
          </a:prstGeom>
          <a:solidFill>
            <a:srgbClr val="25AA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69"/>
          <p:cNvSpPr/>
          <p:nvPr/>
        </p:nvSpPr>
        <p:spPr>
          <a:xfrm>
            <a:off x="2336200" y="2877550"/>
            <a:ext cx="5889300" cy="85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69"/>
          <p:cNvSpPr txBox="1"/>
          <p:nvPr/>
        </p:nvSpPr>
        <p:spPr>
          <a:xfrm>
            <a:off x="2245948" y="2138650"/>
            <a:ext cx="4652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Spark DataFrames</a:t>
            </a:r>
            <a:endParaRPr sz="36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2882675" y="1189275"/>
            <a:ext cx="2853576" cy="1364148"/>
          </a:xfrm>
          <a:prstGeom prst="cloud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94;p15"/>
          <p:cNvCxnSpPr/>
          <p:nvPr/>
        </p:nvCxnSpPr>
        <p:spPr>
          <a:xfrm flipH="1">
            <a:off x="6859800" y="3481200"/>
            <a:ext cx="3600" cy="1364400"/>
          </a:xfrm>
          <a:prstGeom prst="straightConnector1">
            <a:avLst/>
          </a:prstGeom>
          <a:noFill/>
          <a:ln w="25400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5" name="Google Shape;9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950" y="1808611"/>
            <a:ext cx="1425901" cy="4871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15"/>
          <p:cNvCxnSpPr/>
          <p:nvPr/>
        </p:nvCxnSpPr>
        <p:spPr>
          <a:xfrm>
            <a:off x="597000" y="2276250"/>
            <a:ext cx="1200" cy="942000"/>
          </a:xfrm>
          <a:prstGeom prst="straightConnector1">
            <a:avLst/>
          </a:prstGeom>
          <a:noFill/>
          <a:ln w="25400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7" name="Google Shape;97;p15"/>
          <p:cNvSpPr/>
          <p:nvPr/>
        </p:nvSpPr>
        <p:spPr>
          <a:xfrm>
            <a:off x="499500" y="2761050"/>
            <a:ext cx="183000" cy="1830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3078150" y="3182550"/>
            <a:ext cx="1612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Faster Processing</a:t>
            </a:r>
            <a:endParaRPr sz="11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682500" y="2739750"/>
            <a:ext cx="649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2004 - </a:t>
            </a:r>
            <a:endParaRPr sz="11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688175" y="3179525"/>
            <a:ext cx="1425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Batch Processing</a:t>
            </a:r>
            <a:endParaRPr sz="11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3079625" y="3639758"/>
            <a:ext cx="2792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Interactive, Machine Learning, Real time</a:t>
            </a:r>
            <a:endParaRPr sz="11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3078600" y="4096950"/>
            <a:ext cx="2681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Iterative, Streaming, Graph, SQL</a:t>
            </a:r>
            <a:endParaRPr sz="11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58505" y="1410237"/>
            <a:ext cx="589538" cy="273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31866" y="1761212"/>
            <a:ext cx="595339" cy="278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78273" y="1357022"/>
            <a:ext cx="595616" cy="301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24191" y="1988766"/>
            <a:ext cx="595615" cy="30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71990" y="1674577"/>
            <a:ext cx="360804" cy="568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147970" y="1340125"/>
            <a:ext cx="345606" cy="416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075120" y="1641265"/>
            <a:ext cx="465352" cy="347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926876" y="2171954"/>
            <a:ext cx="744636" cy="24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071370" y="1702774"/>
            <a:ext cx="624546" cy="2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324252" y="1393720"/>
            <a:ext cx="1656744" cy="9074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5"/>
          <p:cNvCxnSpPr>
            <a:endCxn id="114" idx="0"/>
          </p:cNvCxnSpPr>
          <p:nvPr/>
        </p:nvCxnSpPr>
        <p:spPr>
          <a:xfrm flipH="1">
            <a:off x="6624000" y="2270250"/>
            <a:ext cx="3000" cy="958800"/>
          </a:xfrm>
          <a:prstGeom prst="straightConnector1">
            <a:avLst/>
          </a:prstGeom>
          <a:noFill/>
          <a:ln w="25400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5" name="Google Shape;115;p15"/>
          <p:cNvSpPr/>
          <p:nvPr/>
        </p:nvSpPr>
        <p:spPr>
          <a:xfrm>
            <a:off x="6532500" y="2764650"/>
            <a:ext cx="183000" cy="1830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6713750" y="2729100"/>
            <a:ext cx="744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2014 - </a:t>
            </a:r>
            <a:endParaRPr sz="13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7" name="Google Shape;117;p15"/>
          <p:cNvSpPr/>
          <p:nvPr/>
        </p:nvSpPr>
        <p:spPr>
          <a:xfrm>
            <a:off x="6793200" y="3510600"/>
            <a:ext cx="137100" cy="137100"/>
          </a:xfrm>
          <a:prstGeom prst="sun">
            <a:avLst>
              <a:gd name="adj" fmla="val 25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6893850" y="3456600"/>
            <a:ext cx="1425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Batch Processing</a:t>
            </a:r>
            <a:endParaRPr sz="10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6713750" y="3187650"/>
            <a:ext cx="1351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Unified Platform</a:t>
            </a:r>
            <a:endParaRPr sz="11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6893850" y="3766200"/>
            <a:ext cx="1425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Interactive Queries</a:t>
            </a:r>
            <a:endParaRPr sz="10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6893850" y="4097400"/>
            <a:ext cx="1425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Real-time Analytics</a:t>
            </a:r>
            <a:endParaRPr sz="10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6893850" y="4396200"/>
            <a:ext cx="1425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Machine Learning</a:t>
            </a:r>
            <a:endParaRPr sz="10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6893850" y="4687800"/>
            <a:ext cx="1425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Graph Processing</a:t>
            </a:r>
            <a:endParaRPr sz="10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4" name="Google Shape;124;p15"/>
          <p:cNvSpPr/>
          <p:nvPr/>
        </p:nvSpPr>
        <p:spPr>
          <a:xfrm>
            <a:off x="2075052" y="2659889"/>
            <a:ext cx="641100" cy="4926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5685509" y="2660250"/>
            <a:ext cx="649200" cy="4926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26" name="Google Shape;126;p15"/>
          <p:cNvSpPr/>
          <p:nvPr/>
        </p:nvSpPr>
        <p:spPr>
          <a:xfrm>
            <a:off x="499500" y="3218250"/>
            <a:ext cx="183000" cy="1830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cxnSp>
        <p:nvCxnSpPr>
          <p:cNvPr id="127" name="Google Shape;127;p15"/>
          <p:cNvCxnSpPr>
            <a:endCxn id="128" idx="0"/>
          </p:cNvCxnSpPr>
          <p:nvPr/>
        </p:nvCxnSpPr>
        <p:spPr>
          <a:xfrm flipH="1">
            <a:off x="2988000" y="2300850"/>
            <a:ext cx="7200" cy="1835400"/>
          </a:xfrm>
          <a:prstGeom prst="straightConnector1">
            <a:avLst/>
          </a:prstGeom>
          <a:noFill/>
          <a:ln w="25400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9" name="Google Shape;129;p15"/>
          <p:cNvSpPr/>
          <p:nvPr/>
        </p:nvSpPr>
        <p:spPr>
          <a:xfrm>
            <a:off x="2896500" y="2764650"/>
            <a:ext cx="183000" cy="1830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0" name="Google Shape;130;p15"/>
          <p:cNvSpPr txBox="1"/>
          <p:nvPr/>
        </p:nvSpPr>
        <p:spPr>
          <a:xfrm>
            <a:off x="515950" y="360000"/>
            <a:ext cx="6199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Evolution of Unified Analytics Engine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1" name="Google Shape;131;p15"/>
          <p:cNvSpPr txBox="1"/>
          <p:nvPr/>
        </p:nvSpPr>
        <p:spPr>
          <a:xfrm>
            <a:off x="3079650" y="2739750"/>
            <a:ext cx="624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200</a:t>
            </a:r>
            <a:r>
              <a:rPr lang="en-GB" sz="1100">
                <a:latin typeface="Avenir"/>
                <a:ea typeface="Avenir"/>
                <a:cs typeface="Avenir"/>
                <a:sym typeface="Avenir"/>
              </a:rPr>
              <a:t>7 -</a:t>
            </a:r>
            <a:endParaRPr sz="11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2" name="Google Shape;132;p15"/>
          <p:cNvSpPr/>
          <p:nvPr/>
        </p:nvSpPr>
        <p:spPr>
          <a:xfrm>
            <a:off x="2896500" y="3221850"/>
            <a:ext cx="183000" cy="1830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3" name="Google Shape;133;p15"/>
          <p:cNvSpPr/>
          <p:nvPr/>
        </p:nvSpPr>
        <p:spPr>
          <a:xfrm>
            <a:off x="2896500" y="3679050"/>
            <a:ext cx="183000" cy="1830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2896500" y="4136250"/>
            <a:ext cx="183000" cy="1830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4" name="Google Shape;134;p15"/>
          <p:cNvSpPr/>
          <p:nvPr/>
        </p:nvSpPr>
        <p:spPr>
          <a:xfrm>
            <a:off x="6793050" y="3825406"/>
            <a:ext cx="137100" cy="137100"/>
          </a:xfrm>
          <a:prstGeom prst="sun">
            <a:avLst>
              <a:gd name="adj" fmla="val 25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5" name="Google Shape;135;p15"/>
          <p:cNvSpPr/>
          <p:nvPr/>
        </p:nvSpPr>
        <p:spPr>
          <a:xfrm>
            <a:off x="6793050" y="4140212"/>
            <a:ext cx="137100" cy="137100"/>
          </a:xfrm>
          <a:prstGeom prst="sun">
            <a:avLst>
              <a:gd name="adj" fmla="val 25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6" name="Google Shape;136;p15"/>
          <p:cNvSpPr/>
          <p:nvPr/>
        </p:nvSpPr>
        <p:spPr>
          <a:xfrm>
            <a:off x="6793050" y="4455017"/>
            <a:ext cx="137100" cy="137100"/>
          </a:xfrm>
          <a:prstGeom prst="sun">
            <a:avLst>
              <a:gd name="adj" fmla="val 25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7" name="Google Shape;137;p15"/>
          <p:cNvSpPr/>
          <p:nvPr/>
        </p:nvSpPr>
        <p:spPr>
          <a:xfrm>
            <a:off x="6793050" y="4769823"/>
            <a:ext cx="126000" cy="126000"/>
          </a:xfrm>
          <a:prstGeom prst="sun">
            <a:avLst>
              <a:gd name="adj" fmla="val 25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8" name="Google Shape;138;p15"/>
          <p:cNvSpPr/>
          <p:nvPr/>
        </p:nvSpPr>
        <p:spPr>
          <a:xfrm>
            <a:off x="536400" y="2797200"/>
            <a:ext cx="111600" cy="1116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9" name="Google Shape;139;p15"/>
          <p:cNvSpPr/>
          <p:nvPr/>
        </p:nvSpPr>
        <p:spPr>
          <a:xfrm>
            <a:off x="536400" y="3254400"/>
            <a:ext cx="111600" cy="1116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40" name="Google Shape;140;p15"/>
          <p:cNvSpPr/>
          <p:nvPr/>
        </p:nvSpPr>
        <p:spPr>
          <a:xfrm>
            <a:off x="2934000" y="2797200"/>
            <a:ext cx="111600" cy="1116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41" name="Google Shape;141;p15"/>
          <p:cNvSpPr/>
          <p:nvPr/>
        </p:nvSpPr>
        <p:spPr>
          <a:xfrm>
            <a:off x="2934000" y="3254400"/>
            <a:ext cx="111600" cy="1116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42" name="Google Shape;142;p15"/>
          <p:cNvSpPr/>
          <p:nvPr/>
        </p:nvSpPr>
        <p:spPr>
          <a:xfrm>
            <a:off x="2934000" y="3711600"/>
            <a:ext cx="111600" cy="1116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43" name="Google Shape;143;p15"/>
          <p:cNvSpPr/>
          <p:nvPr/>
        </p:nvSpPr>
        <p:spPr>
          <a:xfrm>
            <a:off x="2934000" y="4168800"/>
            <a:ext cx="111600" cy="1116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44" name="Google Shape;144;p15"/>
          <p:cNvSpPr/>
          <p:nvPr/>
        </p:nvSpPr>
        <p:spPr>
          <a:xfrm>
            <a:off x="6526800" y="3221850"/>
            <a:ext cx="183000" cy="1830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45" name="Google Shape;145;p15"/>
          <p:cNvSpPr/>
          <p:nvPr/>
        </p:nvSpPr>
        <p:spPr>
          <a:xfrm>
            <a:off x="6564300" y="3254400"/>
            <a:ext cx="111600" cy="1116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46" name="Google Shape;146;p15"/>
          <p:cNvSpPr/>
          <p:nvPr/>
        </p:nvSpPr>
        <p:spPr>
          <a:xfrm>
            <a:off x="6566400" y="2797200"/>
            <a:ext cx="111600" cy="1116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47" name="Google Shape;147;p15"/>
          <p:cNvSpPr/>
          <p:nvPr/>
        </p:nvSpPr>
        <p:spPr>
          <a:xfrm>
            <a:off x="6843600" y="3557400"/>
            <a:ext cx="39600" cy="396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48" name="Google Shape;148;p15"/>
          <p:cNvSpPr/>
          <p:nvPr/>
        </p:nvSpPr>
        <p:spPr>
          <a:xfrm>
            <a:off x="6843600" y="3870600"/>
            <a:ext cx="39600" cy="396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49" name="Google Shape;149;p15"/>
          <p:cNvSpPr/>
          <p:nvPr/>
        </p:nvSpPr>
        <p:spPr>
          <a:xfrm>
            <a:off x="6843600" y="4810200"/>
            <a:ext cx="39600" cy="396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50" name="Google Shape;150;p15"/>
          <p:cNvSpPr/>
          <p:nvPr/>
        </p:nvSpPr>
        <p:spPr>
          <a:xfrm>
            <a:off x="6843600" y="4507800"/>
            <a:ext cx="39600" cy="396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51" name="Google Shape;151;p15"/>
          <p:cNvSpPr/>
          <p:nvPr/>
        </p:nvSpPr>
        <p:spPr>
          <a:xfrm>
            <a:off x="6843600" y="4191000"/>
            <a:ext cx="39600" cy="396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70"/>
          <p:cNvSpPr txBox="1"/>
          <p:nvPr/>
        </p:nvSpPr>
        <p:spPr>
          <a:xfrm>
            <a:off x="505975" y="932550"/>
            <a:ext cx="6285600" cy="39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venir"/>
              <a:buChar char="●"/>
            </a:pPr>
            <a:r>
              <a:rPr lang="en-GB" sz="1300">
                <a:latin typeface="Avenir"/>
                <a:ea typeface="Avenir"/>
                <a:cs typeface="Avenir"/>
                <a:sym typeface="Avenir"/>
              </a:rPr>
              <a:t>What is DataFrame in Spark?</a:t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00"/>
              <a:buFont typeface="Avenir"/>
              <a:buChar char="●"/>
            </a:pPr>
            <a:r>
              <a:rPr lang="en-GB" sz="1300">
                <a:latin typeface="Avenir"/>
                <a:ea typeface="Avenir"/>
                <a:cs typeface="Avenir"/>
                <a:sym typeface="Avenir"/>
              </a:rPr>
              <a:t>Creating DataFrames</a:t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00"/>
              <a:buFont typeface="Avenir"/>
              <a:buChar char="○"/>
            </a:pPr>
            <a:r>
              <a:rPr lang="en-GB" sz="1300">
                <a:latin typeface="Avenir"/>
                <a:ea typeface="Avenir"/>
                <a:cs typeface="Avenir"/>
                <a:sym typeface="Avenir"/>
              </a:rPr>
              <a:t>From RDDs</a:t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00"/>
              <a:buFont typeface="Avenir"/>
              <a:buChar char="○"/>
            </a:pPr>
            <a:r>
              <a:rPr lang="en-GB" sz="1300">
                <a:latin typeface="Avenir"/>
                <a:ea typeface="Avenir"/>
                <a:cs typeface="Avenir"/>
                <a:sym typeface="Avenir"/>
              </a:rPr>
              <a:t>From various sources / datasets</a:t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00"/>
              <a:buFont typeface="Avenir"/>
              <a:buChar char="●"/>
            </a:pPr>
            <a:r>
              <a:rPr lang="en-GB" sz="1300">
                <a:latin typeface="Avenir"/>
                <a:ea typeface="Avenir"/>
                <a:cs typeface="Avenir"/>
                <a:sym typeface="Avenir"/>
              </a:rPr>
              <a:t>DataFrameReader</a:t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00"/>
              <a:buFont typeface="Avenir"/>
              <a:buChar char="●"/>
            </a:pPr>
            <a:r>
              <a:rPr lang="en-GB" sz="1300">
                <a:latin typeface="Avenir"/>
                <a:ea typeface="Avenir"/>
                <a:cs typeface="Avenir"/>
                <a:sym typeface="Avenir"/>
              </a:rPr>
              <a:t>Working with a CSV file</a:t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00"/>
              <a:buFont typeface="Avenir"/>
              <a:buChar char="○"/>
            </a:pPr>
            <a:r>
              <a:rPr lang="en-GB" sz="1300">
                <a:latin typeface="Avenir"/>
                <a:ea typeface="Avenir"/>
                <a:cs typeface="Avenir"/>
                <a:sym typeface="Avenir"/>
              </a:rPr>
              <a:t>Defining your own Schema</a:t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00"/>
              <a:buFont typeface="Avenir"/>
              <a:buChar char="○"/>
            </a:pPr>
            <a:r>
              <a:rPr lang="en-GB" sz="1300">
                <a:latin typeface="Avenir"/>
                <a:ea typeface="Avenir"/>
                <a:cs typeface="Avenir"/>
                <a:sym typeface="Avenir"/>
              </a:rPr>
              <a:t>Selecting DataFrame columns</a:t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00"/>
              <a:buFont typeface="Avenir"/>
              <a:buChar char="○"/>
            </a:pPr>
            <a:r>
              <a:rPr lang="en-GB" sz="1300">
                <a:latin typeface="Avenir"/>
                <a:ea typeface="Avenir"/>
                <a:cs typeface="Avenir"/>
                <a:sym typeface="Avenir"/>
              </a:rPr>
              <a:t>Renaming columns</a:t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00"/>
              <a:buFont typeface="Avenir"/>
              <a:buChar char="○"/>
            </a:pPr>
            <a:r>
              <a:rPr lang="en-GB" sz="1300">
                <a:latin typeface="Avenir"/>
                <a:ea typeface="Avenir"/>
                <a:cs typeface="Avenir"/>
                <a:sym typeface="Avenir"/>
              </a:rPr>
              <a:t>Adding and Dropping DataFrame columns</a:t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00"/>
              <a:buFont typeface="Avenir"/>
              <a:buChar char="○"/>
            </a:pPr>
            <a:r>
              <a:rPr lang="en-GB" sz="1300">
                <a:latin typeface="Avenir"/>
                <a:ea typeface="Avenir"/>
                <a:cs typeface="Avenir"/>
                <a:sym typeface="Avenir"/>
              </a:rPr>
              <a:t>selectExpr</a:t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00"/>
              <a:buFont typeface="Avenir"/>
              <a:buChar char="○"/>
            </a:pPr>
            <a:r>
              <a:rPr lang="en-GB" sz="1300">
                <a:latin typeface="Avenir"/>
                <a:ea typeface="Avenir"/>
                <a:cs typeface="Avenir"/>
                <a:sym typeface="Avenir"/>
              </a:rPr>
              <a:t>Handling null Values</a:t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00"/>
              <a:buFont typeface="Avenir"/>
              <a:buChar char="○"/>
            </a:pPr>
            <a:r>
              <a:rPr lang="en-GB" sz="1300">
                <a:latin typeface="Avenir"/>
                <a:ea typeface="Avenir"/>
                <a:cs typeface="Avenir"/>
                <a:sym typeface="Avenir"/>
              </a:rPr>
              <a:t>DataFrame Aggregations</a:t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00"/>
              <a:buFont typeface="Avenir"/>
              <a:buChar char="○"/>
            </a:pPr>
            <a:r>
              <a:rPr lang="en-GB" sz="1300">
                <a:latin typeface="Avenir"/>
                <a:ea typeface="Avenir"/>
                <a:cs typeface="Avenir"/>
                <a:sym typeface="Avenir"/>
              </a:rPr>
              <a:t>Coalesce vs Repartition</a:t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00"/>
              <a:buFont typeface="Avenir"/>
              <a:buChar char="○"/>
            </a:pPr>
            <a:r>
              <a:rPr lang="en-GB" sz="1300">
                <a:latin typeface="Avenir"/>
                <a:ea typeface="Avenir"/>
                <a:cs typeface="Avenir"/>
                <a:sym typeface="Avenir"/>
              </a:rPr>
              <a:t>Cache vs persist</a:t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ts val="1300"/>
              <a:buFont typeface="Avenir"/>
              <a:buChar char="●"/>
            </a:pPr>
            <a:r>
              <a:rPr lang="en-GB" sz="1300">
                <a:latin typeface="Avenir"/>
                <a:ea typeface="Avenir"/>
                <a:cs typeface="Avenir"/>
                <a:sym typeface="Avenir"/>
              </a:rPr>
              <a:t>DataFrameWriter</a:t>
            </a:r>
            <a:endParaRPr sz="13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5" name="Google Shape;1025;p70"/>
          <p:cNvSpPr txBox="1"/>
          <p:nvPr/>
        </p:nvSpPr>
        <p:spPr>
          <a:xfrm>
            <a:off x="505975" y="360000"/>
            <a:ext cx="40851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Table of Content</a:t>
            </a:r>
            <a:endParaRPr sz="260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71"/>
          <p:cNvSpPr txBox="1"/>
          <p:nvPr/>
        </p:nvSpPr>
        <p:spPr>
          <a:xfrm>
            <a:off x="515950" y="360000"/>
            <a:ext cx="6953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Spark DataFrames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31" name="Google Shape;1031;p71"/>
          <p:cNvSpPr txBox="1"/>
          <p:nvPr/>
        </p:nvSpPr>
        <p:spPr>
          <a:xfrm>
            <a:off x="515950" y="934275"/>
            <a:ext cx="8122200" cy="3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Immutable, distributed collection of data that is organized into rows and columns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Each column has a name and associated type</a:t>
            </a:r>
            <a:endParaRPr sz="14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Similar to a table in RDBMS</a:t>
            </a:r>
            <a:endParaRPr sz="14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Like RDD APIs, the DataFrame APIs are classified into 2 buckets : transformations, actions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Transformations are lazily evaluated, and actions are eagerly evaluated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DataFrame APIs are available in Scala, Python, Java and R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DataFrames can be created from existing RDDs, and data sources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Spark supports 6 built-in data formats - csv, parquet, json, jdbc, text and orc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DataFrames can be accessed by Domain-Specific Language (DSL)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72"/>
          <p:cNvSpPr txBox="1"/>
          <p:nvPr/>
        </p:nvSpPr>
        <p:spPr>
          <a:xfrm>
            <a:off x="515950" y="360000"/>
            <a:ext cx="53391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Creating DataFrames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38" name="Google Shape;1038;p72"/>
          <p:cNvSpPr/>
          <p:nvPr/>
        </p:nvSpPr>
        <p:spPr>
          <a:xfrm>
            <a:off x="510900" y="930650"/>
            <a:ext cx="8122200" cy="3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Char char="●"/>
            </a:pPr>
            <a:r>
              <a:rPr lang="en-GB" sz="2000">
                <a:latin typeface="Avenir"/>
                <a:ea typeface="Avenir"/>
                <a:cs typeface="Avenir"/>
                <a:sym typeface="Avenir"/>
              </a:rPr>
              <a:t>Creating DataFrames from RDDs</a:t>
            </a:r>
            <a:endParaRPr sz="20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Char char="●"/>
            </a:pPr>
            <a:r>
              <a:rPr lang="en-GB" sz="2000">
                <a:latin typeface="Avenir"/>
                <a:ea typeface="Avenir"/>
                <a:cs typeface="Avenir"/>
                <a:sym typeface="Avenir"/>
              </a:rPr>
              <a:t>Creating DataFrame from Data Sources/External Datasets</a:t>
            </a:r>
            <a:endParaRPr sz="20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73"/>
          <p:cNvSpPr txBox="1"/>
          <p:nvPr/>
        </p:nvSpPr>
        <p:spPr>
          <a:xfrm>
            <a:off x="515950" y="360000"/>
            <a:ext cx="6953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Creating DataFrames from RDDs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44" name="Google Shape;104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950" y="943500"/>
            <a:ext cx="6126951" cy="3916499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74"/>
          <p:cNvSpPr txBox="1"/>
          <p:nvPr/>
        </p:nvSpPr>
        <p:spPr>
          <a:xfrm>
            <a:off x="515950" y="360000"/>
            <a:ext cx="6953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DataFrame Schema and Columns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50" name="Google Shape;105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975" y="930650"/>
            <a:ext cx="6148001" cy="1611375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51" name="Google Shape;105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975" y="2711602"/>
            <a:ext cx="6148000" cy="1329041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75"/>
          <p:cNvSpPr txBox="1"/>
          <p:nvPr/>
        </p:nvSpPr>
        <p:spPr>
          <a:xfrm>
            <a:off x="515950" y="360000"/>
            <a:ext cx="6953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Creating DataFrames from Data Sources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57" name="Google Shape;1057;p75"/>
          <p:cNvSpPr txBox="1"/>
          <p:nvPr/>
        </p:nvSpPr>
        <p:spPr>
          <a:xfrm>
            <a:off x="515950" y="934275"/>
            <a:ext cx="8122200" cy="3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DataFrames can directly be created from various data sources or external datasets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Spark supports 6 built-in data sources, where each data source is mapped to a data format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Common formats for text data are CSV, XML and JSON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Common formats for binary data are Avro, Parquet, and ORC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The two main classes in Spark for reading and writing data are DataFrameReader and DataFrameWriter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DataFrameReader and DataFrameWriter are available with SparkSession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76"/>
          <p:cNvSpPr txBox="1"/>
          <p:nvPr/>
        </p:nvSpPr>
        <p:spPr>
          <a:xfrm>
            <a:off x="515950" y="360000"/>
            <a:ext cx="6953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DataFrameReader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63" name="Google Shape;1063;p76"/>
          <p:cNvSpPr txBox="1"/>
          <p:nvPr/>
        </p:nvSpPr>
        <p:spPr>
          <a:xfrm>
            <a:off x="510900" y="930650"/>
            <a:ext cx="8127000" cy="20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spark.read.format(...).option("key", value").schema(...).load()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format - json, parquet, jdbc, orc, csv, text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option - DataFrameReader has a set of default options for each data source format, which can be overridden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schema - Some data sources have the schema embedded inside the data files, i.e., Parquet and ORC. For other formats, provide a schema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64" name="Google Shape;106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975" y="3028700"/>
            <a:ext cx="6148000" cy="1312925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77"/>
          <p:cNvSpPr txBox="1"/>
          <p:nvPr/>
        </p:nvSpPr>
        <p:spPr>
          <a:xfrm>
            <a:off x="515950" y="360000"/>
            <a:ext cx="6953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Working with CSV files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70" name="Google Shape;1070;p77"/>
          <p:cNvSpPr txBox="1"/>
          <p:nvPr/>
        </p:nvSpPr>
        <p:spPr>
          <a:xfrm>
            <a:off x="510900" y="930650"/>
            <a:ext cx="8122200" cy="3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One of the commonly used file formats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Databricks can connect and read data from number of sources like Cloud Storage Services, Databricks File System, HADOOP 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Read the data using the DataFrameReader by passing all the necessary details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Apply DataFrame APIs to transform the data, push the data on to respective sources by executing the actions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71" name="Google Shape;1071;p77"/>
          <p:cNvSpPr/>
          <p:nvPr/>
        </p:nvSpPr>
        <p:spPr>
          <a:xfrm>
            <a:off x="4977100" y="360000"/>
            <a:ext cx="406800" cy="4068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Avenir"/>
                <a:ea typeface="Avenir"/>
                <a:cs typeface="Avenir"/>
                <a:sym typeface="Avenir"/>
              </a:rPr>
              <a:t>1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6" name="Google Shape;107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975" y="930650"/>
            <a:ext cx="6110172" cy="3128400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77" name="Google Shape;1077;p78"/>
          <p:cNvSpPr txBox="1"/>
          <p:nvPr/>
        </p:nvSpPr>
        <p:spPr>
          <a:xfrm>
            <a:off x="515950" y="360000"/>
            <a:ext cx="6953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Working with CSV files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78" name="Google Shape;1078;p78"/>
          <p:cNvSpPr/>
          <p:nvPr/>
        </p:nvSpPr>
        <p:spPr>
          <a:xfrm>
            <a:off x="1316950" y="2140725"/>
            <a:ext cx="1259700" cy="256800"/>
          </a:xfrm>
          <a:prstGeom prst="rect">
            <a:avLst/>
          </a:prstGeom>
          <a:noFill/>
          <a:ln w="38100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78"/>
          <p:cNvSpPr txBox="1"/>
          <p:nvPr/>
        </p:nvSpPr>
        <p:spPr>
          <a:xfrm>
            <a:off x="505975" y="4014900"/>
            <a:ext cx="61101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venir"/>
              <a:buChar char="●"/>
            </a:pPr>
            <a:r>
              <a:rPr lang="en-GB" sz="1300">
                <a:latin typeface="Avenir"/>
                <a:ea typeface="Avenir"/>
                <a:cs typeface="Avenir"/>
                <a:sym typeface="Avenir"/>
              </a:rPr>
              <a:t>spark.read.format(..) returns the DataFrame object</a:t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venir"/>
              <a:buChar char="●"/>
            </a:pPr>
            <a:r>
              <a:rPr lang="en-GB" sz="1300">
                <a:latin typeface="Avenir"/>
                <a:ea typeface="Avenir"/>
                <a:cs typeface="Avenir"/>
                <a:sym typeface="Avenir"/>
              </a:rPr>
              <a:t>Option “inferSchema” infers the schema for each column</a:t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venir"/>
              <a:buChar char="●"/>
            </a:pPr>
            <a:r>
              <a:rPr lang="en-GB" sz="1300">
                <a:latin typeface="Avenir"/>
                <a:ea typeface="Avenir"/>
                <a:cs typeface="Avenir"/>
                <a:sym typeface="Avenir"/>
              </a:rPr>
              <a:t>Option “header” treats the first record as header record</a:t>
            </a:r>
            <a:endParaRPr sz="13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80" name="Google Shape;1080;p78"/>
          <p:cNvSpPr/>
          <p:nvPr/>
        </p:nvSpPr>
        <p:spPr>
          <a:xfrm>
            <a:off x="4977100" y="360000"/>
            <a:ext cx="406800" cy="4068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Avenir"/>
                <a:ea typeface="Avenir"/>
                <a:cs typeface="Avenir"/>
                <a:sym typeface="Avenir"/>
              </a:rPr>
              <a:t>2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79"/>
          <p:cNvSpPr txBox="1"/>
          <p:nvPr/>
        </p:nvSpPr>
        <p:spPr>
          <a:xfrm>
            <a:off x="515950" y="360000"/>
            <a:ext cx="6953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Working with CSV files</a:t>
            </a:r>
            <a:endParaRPr sz="2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86" name="Google Shape;1086;p79"/>
          <p:cNvSpPr txBox="1"/>
          <p:nvPr/>
        </p:nvSpPr>
        <p:spPr>
          <a:xfrm>
            <a:off x="515950" y="2809375"/>
            <a:ext cx="6837900" cy="9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df.show(..) is an action, which brings the transformed data to the Driver node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Spark executes all transformations present in the Lineage (DAG), when an action is triggered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87" name="Google Shape;1087;p79"/>
          <p:cNvSpPr/>
          <p:nvPr/>
        </p:nvSpPr>
        <p:spPr>
          <a:xfrm>
            <a:off x="4977100" y="360000"/>
            <a:ext cx="406800" cy="4068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Avenir"/>
                <a:ea typeface="Avenir"/>
                <a:cs typeface="Avenir"/>
                <a:sym typeface="Avenir"/>
              </a:rPr>
              <a:t>3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88" name="Google Shape;108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950" y="930650"/>
            <a:ext cx="8217187" cy="1758425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/>
        </p:nvSpPr>
        <p:spPr>
          <a:xfrm>
            <a:off x="515950" y="360000"/>
            <a:ext cx="6211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Data Growth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7" name="Google Shape;157;p16"/>
          <p:cNvSpPr txBox="1"/>
          <p:nvPr/>
        </p:nvSpPr>
        <p:spPr>
          <a:xfrm>
            <a:off x="515950" y="934275"/>
            <a:ext cx="8122200" cy="3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Worldwide data is expected to hit 175 zettabytes by 2025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lvl="0" indent="-30480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19304D"/>
              </a:buClr>
              <a:buSzPts val="1200"/>
              <a:buFont typeface="Roboto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90 ZB of this data will be from IoT devices in 2025</a:t>
            </a:r>
            <a:endParaRPr sz="1200">
              <a:solidFill>
                <a:srgbClr val="1930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71% of enterprises reported that unstructured data was growing “much faster” than other business data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80% of data will be unstructured by 2025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lvl="0" indent="-30480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19304D"/>
              </a:buClr>
              <a:buSzPts val="1200"/>
              <a:buFont typeface="Roboto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On top of business documents, video and audio are added new content such as social media, IoT, streaming and geo data</a:t>
            </a:r>
            <a:endParaRPr sz="1200">
              <a:solidFill>
                <a:srgbClr val="1930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There will be 4.8 billion internet users by 2022, up from 3.4 billion in 2017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90% of all data in existence today was created in the past two years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More than 200 billion devices are projected to be generating data in the IoT trend</a:t>
            </a:r>
            <a:endParaRPr sz="140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7469650" y="4860000"/>
            <a:ext cx="11685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Source : </a:t>
            </a:r>
            <a:r>
              <a:rPr lang="en-GB" sz="1000">
                <a:latin typeface="Avenir"/>
                <a:ea typeface="Avenir"/>
                <a:cs typeface="Avenir"/>
                <a:sym typeface="Avenir"/>
              </a:rPr>
              <a:t>Internet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59" name="Google Shape;159;p16"/>
          <p:cNvGrpSpPr/>
          <p:nvPr/>
        </p:nvGrpSpPr>
        <p:grpSpPr>
          <a:xfrm>
            <a:off x="7422010" y="182630"/>
            <a:ext cx="405096" cy="405096"/>
            <a:chOff x="370175" y="466017"/>
            <a:chExt cx="701100" cy="701100"/>
          </a:xfrm>
        </p:grpSpPr>
        <p:sp>
          <p:nvSpPr>
            <p:cNvPr id="160" name="Google Shape;160;p16"/>
            <p:cNvSpPr/>
            <p:nvPr/>
          </p:nvSpPr>
          <p:spPr>
            <a:xfrm>
              <a:off x="370175" y="466017"/>
              <a:ext cx="701100" cy="7011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451775" y="547617"/>
              <a:ext cx="537900" cy="537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2" name="Google Shape;162;p16"/>
            <p:cNvGrpSpPr/>
            <p:nvPr/>
          </p:nvGrpSpPr>
          <p:grpSpPr>
            <a:xfrm>
              <a:off x="678425" y="581817"/>
              <a:ext cx="84600" cy="469500"/>
              <a:chOff x="678425" y="581817"/>
              <a:chExt cx="84600" cy="469500"/>
            </a:xfrm>
          </p:grpSpPr>
          <p:sp>
            <p:nvSpPr>
              <p:cNvPr id="163" name="Google Shape;163;p16"/>
              <p:cNvSpPr/>
              <p:nvPr/>
            </p:nvSpPr>
            <p:spPr>
              <a:xfrm>
                <a:off x="678425" y="581817"/>
                <a:ext cx="84600" cy="84600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16"/>
              <p:cNvSpPr/>
              <p:nvPr/>
            </p:nvSpPr>
            <p:spPr>
              <a:xfrm>
                <a:off x="678425" y="696717"/>
                <a:ext cx="84600" cy="354600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5" name="Google Shape;165;p16"/>
          <p:cNvSpPr txBox="1"/>
          <p:nvPr/>
        </p:nvSpPr>
        <p:spPr>
          <a:xfrm>
            <a:off x="7191962" y="603963"/>
            <a:ext cx="8652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11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Information</a:t>
            </a:r>
            <a:endParaRPr sz="11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80"/>
          <p:cNvSpPr txBox="1"/>
          <p:nvPr/>
        </p:nvSpPr>
        <p:spPr>
          <a:xfrm>
            <a:off x="515950" y="360000"/>
            <a:ext cx="6953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Defining Own Schema</a:t>
            </a:r>
            <a:endParaRPr sz="2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94" name="Google Shape;1094;p80"/>
          <p:cNvSpPr/>
          <p:nvPr/>
        </p:nvSpPr>
        <p:spPr>
          <a:xfrm>
            <a:off x="4977100" y="360000"/>
            <a:ext cx="406800" cy="4068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Avenir"/>
                <a:ea typeface="Avenir"/>
                <a:cs typeface="Avenir"/>
                <a:sym typeface="Avenir"/>
              </a:rPr>
              <a:t>1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95" name="Google Shape;109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975" y="930650"/>
            <a:ext cx="6963676" cy="3374501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81"/>
          <p:cNvSpPr txBox="1"/>
          <p:nvPr/>
        </p:nvSpPr>
        <p:spPr>
          <a:xfrm>
            <a:off x="515950" y="360000"/>
            <a:ext cx="6953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Defining Own Schema</a:t>
            </a:r>
            <a:endParaRPr sz="2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1" name="Google Shape;1101;p81"/>
          <p:cNvSpPr/>
          <p:nvPr/>
        </p:nvSpPr>
        <p:spPr>
          <a:xfrm>
            <a:off x="4977100" y="360000"/>
            <a:ext cx="406800" cy="4068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Avenir"/>
                <a:ea typeface="Avenir"/>
                <a:cs typeface="Avenir"/>
                <a:sym typeface="Avenir"/>
              </a:rPr>
              <a:t>2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102" name="Google Shape;110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950" y="930650"/>
            <a:ext cx="6883474" cy="3572525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82"/>
          <p:cNvSpPr txBox="1"/>
          <p:nvPr/>
        </p:nvSpPr>
        <p:spPr>
          <a:xfrm>
            <a:off x="515950" y="360000"/>
            <a:ext cx="6953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Defining Own Schema</a:t>
            </a:r>
            <a:endParaRPr sz="2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8" name="Google Shape;1108;p82"/>
          <p:cNvSpPr/>
          <p:nvPr/>
        </p:nvSpPr>
        <p:spPr>
          <a:xfrm>
            <a:off x="4977100" y="360000"/>
            <a:ext cx="406800" cy="4068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Avenir"/>
                <a:ea typeface="Avenir"/>
                <a:cs typeface="Avenir"/>
                <a:sym typeface="Avenir"/>
              </a:rPr>
              <a:t>3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109" name="Google Shape;110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975" y="930650"/>
            <a:ext cx="7244376" cy="1438025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83"/>
          <p:cNvSpPr txBox="1"/>
          <p:nvPr/>
        </p:nvSpPr>
        <p:spPr>
          <a:xfrm>
            <a:off x="515950" y="360000"/>
            <a:ext cx="6953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Selecting DataFrame Columns</a:t>
            </a:r>
            <a:endParaRPr sz="2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115" name="Google Shape;111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951" y="930650"/>
            <a:ext cx="7605374" cy="1507675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16" name="Google Shape;1116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950" y="2540575"/>
            <a:ext cx="7605374" cy="2286342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84"/>
          <p:cNvSpPr txBox="1"/>
          <p:nvPr/>
        </p:nvSpPr>
        <p:spPr>
          <a:xfrm>
            <a:off x="515950" y="360000"/>
            <a:ext cx="4015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Renaming Columns</a:t>
            </a:r>
            <a:endParaRPr sz="2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122" name="Google Shape;112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975" y="930650"/>
            <a:ext cx="6129871" cy="1583000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23" name="Google Shape;1123;p84"/>
          <p:cNvSpPr/>
          <p:nvPr/>
        </p:nvSpPr>
        <p:spPr>
          <a:xfrm>
            <a:off x="4977100" y="360000"/>
            <a:ext cx="406800" cy="4068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Avenir"/>
                <a:ea typeface="Avenir"/>
                <a:cs typeface="Avenir"/>
                <a:sym typeface="Avenir"/>
              </a:rPr>
              <a:t>1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" name="Google Shape;112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975" y="930650"/>
            <a:ext cx="7141383" cy="3491250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29" name="Google Shape;1129;p85"/>
          <p:cNvSpPr txBox="1"/>
          <p:nvPr/>
        </p:nvSpPr>
        <p:spPr>
          <a:xfrm>
            <a:off x="515950" y="360000"/>
            <a:ext cx="4015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Renaming Columns</a:t>
            </a:r>
            <a:endParaRPr sz="2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30" name="Google Shape;1130;p85"/>
          <p:cNvSpPr/>
          <p:nvPr/>
        </p:nvSpPr>
        <p:spPr>
          <a:xfrm>
            <a:off x="1686800" y="3659600"/>
            <a:ext cx="1020300" cy="190800"/>
          </a:xfrm>
          <a:prstGeom prst="rect">
            <a:avLst/>
          </a:prstGeom>
          <a:noFill/>
          <a:ln w="38100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85"/>
          <p:cNvSpPr/>
          <p:nvPr/>
        </p:nvSpPr>
        <p:spPr>
          <a:xfrm>
            <a:off x="4977100" y="360000"/>
            <a:ext cx="406800" cy="4068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Avenir"/>
                <a:ea typeface="Avenir"/>
                <a:cs typeface="Avenir"/>
                <a:sym typeface="Avenir"/>
              </a:rPr>
              <a:t>2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" name="Google Shape;113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50" y="930650"/>
            <a:ext cx="6154200" cy="2749000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37" name="Google Shape;1137;p86"/>
          <p:cNvSpPr txBox="1"/>
          <p:nvPr/>
        </p:nvSpPr>
        <p:spPr>
          <a:xfrm>
            <a:off x="515950" y="360000"/>
            <a:ext cx="6953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Changing Columns Data Type</a:t>
            </a:r>
            <a:endParaRPr sz="2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38" name="Google Shape;1138;p86"/>
          <p:cNvSpPr/>
          <p:nvPr/>
        </p:nvSpPr>
        <p:spPr>
          <a:xfrm>
            <a:off x="726050" y="2732700"/>
            <a:ext cx="1650300" cy="144900"/>
          </a:xfrm>
          <a:prstGeom prst="rect">
            <a:avLst/>
          </a:prstGeom>
          <a:noFill/>
          <a:ln w="38100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Google Shape;114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950" y="1017725"/>
            <a:ext cx="7002076" cy="2902575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44" name="Google Shape;1144;p87"/>
          <p:cNvSpPr txBox="1"/>
          <p:nvPr/>
        </p:nvSpPr>
        <p:spPr>
          <a:xfrm>
            <a:off x="515950" y="360000"/>
            <a:ext cx="6953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Adding Columns to a DataFrame</a:t>
            </a:r>
            <a:endParaRPr sz="2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45" name="Google Shape;1145;p87"/>
          <p:cNvSpPr/>
          <p:nvPr/>
        </p:nvSpPr>
        <p:spPr>
          <a:xfrm>
            <a:off x="2811450" y="2837450"/>
            <a:ext cx="898200" cy="802200"/>
          </a:xfrm>
          <a:prstGeom prst="rect">
            <a:avLst/>
          </a:prstGeom>
          <a:noFill/>
          <a:ln w="38100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88"/>
          <p:cNvSpPr txBox="1"/>
          <p:nvPr/>
        </p:nvSpPr>
        <p:spPr>
          <a:xfrm>
            <a:off x="515950" y="360000"/>
            <a:ext cx="6953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Removing Columns from a DataFrame</a:t>
            </a:r>
            <a:endParaRPr sz="2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151" name="Google Shape;115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950" y="872400"/>
            <a:ext cx="7455126" cy="2433037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6" name="Google Shape;115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950" y="932550"/>
            <a:ext cx="7499452" cy="2616775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57" name="Google Shape;1157;p89"/>
          <p:cNvSpPr txBox="1"/>
          <p:nvPr/>
        </p:nvSpPr>
        <p:spPr>
          <a:xfrm>
            <a:off x="515950" y="360000"/>
            <a:ext cx="6953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Arithmetic with DataFrames</a:t>
            </a:r>
            <a:endParaRPr sz="2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58" name="Google Shape;1158;p89"/>
          <p:cNvSpPr/>
          <p:nvPr/>
        </p:nvSpPr>
        <p:spPr>
          <a:xfrm>
            <a:off x="7529775" y="2747200"/>
            <a:ext cx="485400" cy="641400"/>
          </a:xfrm>
          <a:prstGeom prst="rect">
            <a:avLst/>
          </a:prstGeom>
          <a:noFill/>
          <a:ln w="38100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CA220D-6537-461B-BEA1-E143F00C7558}"/>
              </a:ext>
            </a:extLst>
          </p:cNvPr>
          <p:cNvSpPr/>
          <p:nvPr/>
        </p:nvSpPr>
        <p:spPr>
          <a:xfrm>
            <a:off x="3299192" y="3708145"/>
            <a:ext cx="4268732" cy="1056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HDFS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747C4F-46B6-49CB-A571-B63771190B17}"/>
              </a:ext>
            </a:extLst>
          </p:cNvPr>
          <p:cNvSpPr/>
          <p:nvPr/>
        </p:nvSpPr>
        <p:spPr>
          <a:xfrm>
            <a:off x="3299192" y="2963759"/>
            <a:ext cx="4176832" cy="591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YARN</a:t>
            </a:r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EF196C9-B6E4-4AA9-99A5-6709300C191C}"/>
              </a:ext>
            </a:extLst>
          </p:cNvPr>
          <p:cNvSpPr/>
          <p:nvPr/>
        </p:nvSpPr>
        <p:spPr>
          <a:xfrm>
            <a:off x="4833913" y="1674294"/>
            <a:ext cx="1107389" cy="109819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Spark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92904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90"/>
          <p:cNvSpPr txBox="1"/>
          <p:nvPr/>
        </p:nvSpPr>
        <p:spPr>
          <a:xfrm>
            <a:off x="515950" y="360000"/>
            <a:ext cx="4461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How to Filter a DataFrame</a:t>
            </a:r>
            <a:endParaRPr sz="2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164" name="Google Shape;116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950" y="930650"/>
            <a:ext cx="7925702" cy="1890046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65" name="Google Shape;1165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950" y="2918200"/>
            <a:ext cx="7925698" cy="1903568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91"/>
          <p:cNvSpPr txBox="1"/>
          <p:nvPr/>
        </p:nvSpPr>
        <p:spPr>
          <a:xfrm>
            <a:off x="515950" y="360000"/>
            <a:ext cx="4461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Dropping Duplicate Rows</a:t>
            </a:r>
            <a:endParaRPr sz="2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71" name="Google Shape;1171;p91"/>
          <p:cNvSpPr/>
          <p:nvPr/>
        </p:nvSpPr>
        <p:spPr>
          <a:xfrm>
            <a:off x="4977100" y="360000"/>
            <a:ext cx="406800" cy="4068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Avenir"/>
                <a:ea typeface="Avenir"/>
                <a:cs typeface="Avenir"/>
                <a:sym typeface="Avenir"/>
              </a:rPr>
              <a:t>1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172" name="Google Shape;117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975" y="932550"/>
            <a:ext cx="7257957" cy="3927450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92"/>
          <p:cNvSpPr txBox="1"/>
          <p:nvPr/>
        </p:nvSpPr>
        <p:spPr>
          <a:xfrm>
            <a:off x="515950" y="360000"/>
            <a:ext cx="4461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Dropping Duplicate Rows</a:t>
            </a:r>
            <a:endParaRPr sz="2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78" name="Google Shape;1178;p92"/>
          <p:cNvSpPr/>
          <p:nvPr/>
        </p:nvSpPr>
        <p:spPr>
          <a:xfrm>
            <a:off x="4977100" y="360000"/>
            <a:ext cx="406800" cy="4068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Avenir"/>
                <a:ea typeface="Avenir"/>
                <a:cs typeface="Avenir"/>
                <a:sym typeface="Avenir"/>
              </a:rPr>
              <a:t>2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179" name="Google Shape;117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950" y="932550"/>
            <a:ext cx="6171601" cy="1902400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93"/>
          <p:cNvSpPr txBox="1"/>
          <p:nvPr/>
        </p:nvSpPr>
        <p:spPr>
          <a:xfrm>
            <a:off x="515950" y="360000"/>
            <a:ext cx="4461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Dropping Duplicate Rows</a:t>
            </a:r>
            <a:endParaRPr sz="2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85" name="Google Shape;1185;p93"/>
          <p:cNvSpPr/>
          <p:nvPr/>
        </p:nvSpPr>
        <p:spPr>
          <a:xfrm>
            <a:off x="4977100" y="360000"/>
            <a:ext cx="406800" cy="4068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Avenir"/>
                <a:ea typeface="Avenir"/>
                <a:cs typeface="Avenir"/>
                <a:sym typeface="Avenir"/>
              </a:rPr>
              <a:t>3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186" name="Google Shape;118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950" y="932550"/>
            <a:ext cx="6384217" cy="3927450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94"/>
          <p:cNvSpPr txBox="1"/>
          <p:nvPr/>
        </p:nvSpPr>
        <p:spPr>
          <a:xfrm>
            <a:off x="515950" y="360000"/>
            <a:ext cx="4461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selectExpr</a:t>
            </a:r>
            <a:endParaRPr sz="2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192" name="Google Shape;119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932550"/>
            <a:ext cx="7532224" cy="3188276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95"/>
          <p:cNvSpPr txBox="1"/>
          <p:nvPr/>
        </p:nvSpPr>
        <p:spPr>
          <a:xfrm>
            <a:off x="515950" y="360000"/>
            <a:ext cx="4461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Handling null Values</a:t>
            </a:r>
            <a:endParaRPr sz="2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98" name="Google Shape;1198;p95"/>
          <p:cNvSpPr/>
          <p:nvPr/>
        </p:nvSpPr>
        <p:spPr>
          <a:xfrm>
            <a:off x="4977100" y="360000"/>
            <a:ext cx="406800" cy="4068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Avenir"/>
                <a:ea typeface="Avenir"/>
                <a:cs typeface="Avenir"/>
                <a:sym typeface="Avenir"/>
              </a:rPr>
              <a:t>1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199" name="Google Shape;119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932550"/>
            <a:ext cx="7544800" cy="3308575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96"/>
          <p:cNvSpPr txBox="1"/>
          <p:nvPr/>
        </p:nvSpPr>
        <p:spPr>
          <a:xfrm>
            <a:off x="515950" y="360000"/>
            <a:ext cx="4461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Handling null Values</a:t>
            </a:r>
            <a:endParaRPr sz="2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05" name="Google Shape;1205;p96"/>
          <p:cNvSpPr/>
          <p:nvPr/>
        </p:nvSpPr>
        <p:spPr>
          <a:xfrm>
            <a:off x="4977100" y="360000"/>
            <a:ext cx="406800" cy="4068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Avenir"/>
                <a:ea typeface="Avenir"/>
                <a:cs typeface="Avenir"/>
                <a:sym typeface="Avenir"/>
              </a:rPr>
              <a:t>2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206" name="Google Shape;120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932550"/>
            <a:ext cx="5663650" cy="1822204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07" name="Google Shape;1207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2811300"/>
            <a:ext cx="5663641" cy="2048700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97"/>
          <p:cNvSpPr txBox="1"/>
          <p:nvPr/>
        </p:nvSpPr>
        <p:spPr>
          <a:xfrm>
            <a:off x="515950" y="360000"/>
            <a:ext cx="4461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Replacing Values</a:t>
            </a:r>
            <a:endParaRPr sz="2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213" name="Google Shape;121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932550"/>
            <a:ext cx="6251700" cy="1853071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14" name="Google Shape;1214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2877850"/>
            <a:ext cx="6251700" cy="1863301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98"/>
          <p:cNvSpPr txBox="1"/>
          <p:nvPr/>
        </p:nvSpPr>
        <p:spPr>
          <a:xfrm>
            <a:off x="515950" y="360000"/>
            <a:ext cx="6953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DataFrame Aggregations</a:t>
            </a:r>
            <a:endParaRPr sz="2600" b="0" i="0" u="none" strike="noStrike" cap="none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20" name="Google Shape;1220;p98"/>
          <p:cNvSpPr txBox="1"/>
          <p:nvPr/>
        </p:nvSpPr>
        <p:spPr>
          <a:xfrm>
            <a:off x="510900" y="930650"/>
            <a:ext cx="8122200" cy="3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GB">
                <a:solidFill>
                  <a:srgbClr val="212529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A set of </a:t>
            </a:r>
            <a:r>
              <a:rPr lang="en-GB">
                <a:latin typeface="Avenir"/>
                <a:ea typeface="Avenir"/>
                <a:cs typeface="Avenir"/>
                <a:sym typeface="Avenir"/>
              </a:rPr>
              <a:t>methods</a:t>
            </a:r>
            <a:r>
              <a:rPr lang="en-GB">
                <a:solidFill>
                  <a:srgbClr val="212529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 for aggregations on a DataFrame:</a:t>
            </a:r>
            <a:endParaRPr>
              <a:solidFill>
                <a:srgbClr val="212529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Avenir"/>
              <a:buChar char="○"/>
            </a:pPr>
            <a:r>
              <a:rPr lang="en-GB">
                <a:solidFill>
                  <a:srgbClr val="212529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agg</a:t>
            </a:r>
            <a:endParaRPr>
              <a:solidFill>
                <a:srgbClr val="212529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Avenir"/>
              <a:buChar char="○"/>
            </a:pPr>
            <a:r>
              <a:rPr lang="en-GB">
                <a:solidFill>
                  <a:srgbClr val="212529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avg</a:t>
            </a:r>
            <a:endParaRPr>
              <a:solidFill>
                <a:srgbClr val="212529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Avenir"/>
              <a:buChar char="○"/>
            </a:pPr>
            <a:r>
              <a:rPr lang="en-GB">
                <a:solidFill>
                  <a:srgbClr val="212529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count</a:t>
            </a:r>
            <a:endParaRPr>
              <a:solidFill>
                <a:srgbClr val="212529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Avenir"/>
              <a:buChar char="○"/>
            </a:pPr>
            <a:r>
              <a:rPr lang="en-GB">
                <a:solidFill>
                  <a:srgbClr val="212529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max</a:t>
            </a:r>
            <a:endParaRPr>
              <a:solidFill>
                <a:srgbClr val="212529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Avenir"/>
              <a:buChar char="○"/>
            </a:pPr>
            <a:r>
              <a:rPr lang="en-GB">
                <a:solidFill>
                  <a:srgbClr val="212529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mean</a:t>
            </a:r>
            <a:endParaRPr>
              <a:solidFill>
                <a:srgbClr val="212529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Avenir"/>
              <a:buChar char="○"/>
            </a:pPr>
            <a:r>
              <a:rPr lang="en-GB">
                <a:solidFill>
                  <a:srgbClr val="212529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min</a:t>
            </a:r>
            <a:endParaRPr>
              <a:solidFill>
                <a:srgbClr val="212529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Avenir"/>
              <a:buChar char="○"/>
            </a:pPr>
            <a:r>
              <a:rPr lang="en-GB">
                <a:solidFill>
                  <a:srgbClr val="212529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pivot</a:t>
            </a:r>
            <a:endParaRPr>
              <a:solidFill>
                <a:srgbClr val="212529"/>
              </a:solidFill>
              <a:highlight>
                <a:srgbClr val="FFFFFF"/>
              </a:highlight>
              <a:latin typeface="Avenir"/>
              <a:ea typeface="Avenir"/>
              <a:cs typeface="Avenir"/>
              <a:sym typeface="Avenir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Avenir"/>
              <a:buChar char="○"/>
            </a:pPr>
            <a:r>
              <a:rPr lang="en-GB">
                <a:solidFill>
                  <a:srgbClr val="212529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sum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21" name="Google Shape;1221;p98"/>
          <p:cNvSpPr/>
          <p:nvPr/>
        </p:nvSpPr>
        <p:spPr>
          <a:xfrm>
            <a:off x="4977100" y="360000"/>
            <a:ext cx="406800" cy="4068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Avenir"/>
                <a:ea typeface="Avenir"/>
                <a:cs typeface="Avenir"/>
                <a:sym typeface="Avenir"/>
              </a:rPr>
              <a:t>1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99"/>
          <p:cNvSpPr txBox="1"/>
          <p:nvPr/>
        </p:nvSpPr>
        <p:spPr>
          <a:xfrm>
            <a:off x="515950" y="360000"/>
            <a:ext cx="4461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DataFrame Aggregations</a:t>
            </a:r>
            <a:endParaRPr sz="2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27" name="Google Shape;1227;p99"/>
          <p:cNvSpPr/>
          <p:nvPr/>
        </p:nvSpPr>
        <p:spPr>
          <a:xfrm>
            <a:off x="4977100" y="360000"/>
            <a:ext cx="406800" cy="406800"/>
          </a:xfrm>
          <a:prstGeom prst="ellipse">
            <a:avLst/>
          </a:prstGeom>
          <a:solidFill>
            <a:srgbClr val="049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Avenir"/>
                <a:ea typeface="Avenir"/>
                <a:cs typeface="Avenir"/>
                <a:sym typeface="Avenir"/>
              </a:rPr>
              <a:t>2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228" name="Google Shape;122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932550"/>
            <a:ext cx="7501099" cy="3014650"/>
          </a:xfrm>
          <a:prstGeom prst="rect">
            <a:avLst/>
          </a:prstGeom>
          <a:noFill/>
          <a:ln w="9525" cap="flat" cmpd="sng">
            <a:solidFill>
              <a:srgbClr val="049FDA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4584</TotalTime>
  <Words>3734</Words>
  <Application>Microsoft Office PowerPoint</Application>
  <PresentationFormat>On-screen Show (16:9)</PresentationFormat>
  <Paragraphs>879</Paragraphs>
  <Slides>123</Slides>
  <Notes>120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29" baseType="lpstr">
      <vt:lpstr>Calibri</vt:lpstr>
      <vt:lpstr>Roboto</vt:lpstr>
      <vt:lpstr>Arial</vt:lpstr>
      <vt:lpstr>Garamond</vt:lpstr>
      <vt:lpstr>Avenir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Omsai Alladwar</cp:lastModifiedBy>
  <cp:revision>15</cp:revision>
  <dcterms:modified xsi:type="dcterms:W3CDTF">2025-11-24T12:11:28Z</dcterms:modified>
</cp:coreProperties>
</file>